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539" r:id="rId3"/>
    <p:sldId id="478" r:id="rId4"/>
    <p:sldId id="538" r:id="rId5"/>
    <p:sldId id="487" r:id="rId6"/>
    <p:sldId id="488" r:id="rId7"/>
    <p:sldId id="489" r:id="rId8"/>
    <p:sldId id="482" r:id="rId9"/>
    <p:sldId id="481" r:id="rId10"/>
    <p:sldId id="541" r:id="rId11"/>
    <p:sldId id="492" r:id="rId12"/>
    <p:sldId id="493" r:id="rId13"/>
    <p:sldId id="495" r:id="rId14"/>
    <p:sldId id="504" r:id="rId15"/>
    <p:sldId id="505" r:id="rId16"/>
    <p:sldId id="506" r:id="rId17"/>
    <p:sldId id="507" r:id="rId18"/>
    <p:sldId id="510" r:id="rId19"/>
    <p:sldId id="511" r:id="rId20"/>
    <p:sldId id="497" r:id="rId21"/>
    <p:sldId id="512" r:id="rId22"/>
    <p:sldId id="513" r:id="rId23"/>
    <p:sldId id="514" r:id="rId24"/>
    <p:sldId id="515" r:id="rId25"/>
    <p:sldId id="518" r:id="rId26"/>
    <p:sldId id="519" r:id="rId27"/>
    <p:sldId id="520" r:id="rId28"/>
    <p:sldId id="521" r:id="rId29"/>
    <p:sldId id="542" r:id="rId30"/>
    <p:sldId id="543" r:id="rId31"/>
    <p:sldId id="544" r:id="rId32"/>
    <p:sldId id="522" r:id="rId33"/>
    <p:sldId id="524" r:id="rId34"/>
    <p:sldId id="525" r:id="rId35"/>
    <p:sldId id="526" r:id="rId36"/>
    <p:sldId id="529" r:id="rId37"/>
    <p:sldId id="531" r:id="rId38"/>
    <p:sldId id="532" r:id="rId39"/>
    <p:sldId id="534" r:id="rId40"/>
    <p:sldId id="536" r:id="rId41"/>
    <p:sldId id="537" r:id="rId42"/>
    <p:sldId id="476" r:id="rId43"/>
    <p:sldId id="545" r:id="rId44"/>
    <p:sldId id="412" r:id="rId45"/>
    <p:sldId id="414"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4" autoAdjust="0"/>
    <p:restoredTop sz="94247" autoAdjust="0"/>
  </p:normalViewPr>
  <p:slideViewPr>
    <p:cSldViewPr snapToGrid="0" snapToObjects="1">
      <p:cViewPr varScale="1">
        <p:scale>
          <a:sx n="115" d="100"/>
          <a:sy n="115" d="100"/>
        </p:scale>
        <p:origin x="1712" y="200"/>
      </p:cViewPr>
      <p:guideLst>
        <p:guide orient="horz" pos="2160"/>
        <p:guide pos="2880"/>
      </p:guideLst>
    </p:cSldViewPr>
  </p:slideViewPr>
  <p:outlineViewPr>
    <p:cViewPr>
      <p:scale>
        <a:sx n="33" d="100"/>
        <a:sy n="33" d="100"/>
      </p:scale>
      <p:origin x="0" y="-31080"/>
    </p:cViewPr>
  </p:outlineViewPr>
  <p:notesTextViewPr>
    <p:cViewPr>
      <p:scale>
        <a:sx n="100" d="100"/>
        <a:sy n="100" d="100"/>
      </p:scale>
      <p:origin x="0" y="0"/>
    </p:cViewPr>
  </p:notesTextViewPr>
  <p:sorterViewPr>
    <p:cViewPr varScale="1">
      <p:scale>
        <a:sx n="100" d="100"/>
        <a:sy n="100" d="100"/>
      </p:scale>
      <p:origin x="0" y="-1361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9B33EF-3641-4CE7-8052-4B57D3A04AD1}" type="datetimeFigureOut">
              <a:rPr lang="pt-BR" smtClean="0"/>
              <a:t>01/06/2023</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5B94A8-C32B-4357-8A46-0D7EEB3D9DD3}" type="slidenum">
              <a:rPr lang="pt-BR" smtClean="0"/>
              <a:t>‹#›</a:t>
            </a:fld>
            <a:endParaRPr lang="pt-BR"/>
          </a:p>
        </p:txBody>
      </p:sp>
    </p:spTree>
    <p:extLst>
      <p:ext uri="{BB962C8B-B14F-4D97-AF65-F5344CB8AC3E}">
        <p14:creationId xmlns:p14="http://schemas.microsoft.com/office/powerpoint/2010/main" val="2278672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pPr>
              <a:defRPr/>
            </a:pPr>
            <a:fld id="{D96364A9-AD1E-42AA-865E-2A81D5F951AE}" type="slidenum">
              <a:rPr lang="pt-BR" smtClean="0"/>
              <a:pPr>
                <a:defRPr/>
              </a:pPr>
              <a:t>10</a:t>
            </a:fld>
            <a:endParaRPr lang="pt-BR"/>
          </a:p>
        </p:txBody>
      </p:sp>
    </p:spTree>
    <p:extLst>
      <p:ext uri="{BB962C8B-B14F-4D97-AF65-F5344CB8AC3E}">
        <p14:creationId xmlns:p14="http://schemas.microsoft.com/office/powerpoint/2010/main" val="885221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a:p>
        </p:txBody>
      </p:sp>
      <p:sp>
        <p:nvSpPr>
          <p:cNvPr id="6554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FA101ABC-6014-4CAC-9977-77683BC0CAC5}" type="slidenum">
              <a:rPr lang="pt-BR" altLang="pt-BR" smtClean="0"/>
              <a:pPr/>
              <a:t>34</a:t>
            </a:fld>
            <a:endParaRPr lang="pt-BR" altLang="pt-BR"/>
          </a:p>
        </p:txBody>
      </p:sp>
    </p:spTree>
    <p:extLst>
      <p:ext uri="{BB962C8B-B14F-4D97-AF65-F5344CB8AC3E}">
        <p14:creationId xmlns:p14="http://schemas.microsoft.com/office/powerpoint/2010/main" val="1992805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a:p>
        </p:txBody>
      </p:sp>
      <p:sp>
        <p:nvSpPr>
          <p:cNvPr id="7270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1AE13FC5-184D-49A4-BDC5-0FEE0A5E264E}" type="slidenum">
              <a:rPr lang="pt-BR" altLang="pt-BR" smtClean="0"/>
              <a:pPr/>
              <a:t>36</a:t>
            </a:fld>
            <a:endParaRPr lang="pt-BR" altLang="pt-BR"/>
          </a:p>
        </p:txBody>
      </p:sp>
    </p:spTree>
    <p:extLst>
      <p:ext uri="{BB962C8B-B14F-4D97-AF65-F5344CB8AC3E}">
        <p14:creationId xmlns:p14="http://schemas.microsoft.com/office/powerpoint/2010/main" val="464253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a:p>
        </p:txBody>
      </p:sp>
      <p:sp>
        <p:nvSpPr>
          <p:cNvPr id="7578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96DE2A36-73ED-4F96-820D-C2696E8BA1F9}" type="slidenum">
              <a:rPr lang="pt-BR" altLang="pt-BR" smtClean="0"/>
              <a:pPr/>
              <a:t>37</a:t>
            </a:fld>
            <a:endParaRPr lang="pt-BR" altLang="pt-BR"/>
          </a:p>
        </p:txBody>
      </p:sp>
    </p:spTree>
    <p:extLst>
      <p:ext uri="{BB962C8B-B14F-4D97-AF65-F5344CB8AC3E}">
        <p14:creationId xmlns:p14="http://schemas.microsoft.com/office/powerpoint/2010/main" val="2540339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a:p>
        </p:txBody>
      </p:sp>
      <p:sp>
        <p:nvSpPr>
          <p:cNvPr id="7782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0BCEBB48-8BE8-4E1B-8287-6BF414674228}" type="slidenum">
              <a:rPr lang="pt-BR" altLang="pt-BR" smtClean="0"/>
              <a:pPr/>
              <a:t>38</a:t>
            </a:fld>
            <a:endParaRPr lang="pt-BR" altLang="pt-BR"/>
          </a:p>
        </p:txBody>
      </p:sp>
    </p:spTree>
    <p:extLst>
      <p:ext uri="{BB962C8B-B14F-4D97-AF65-F5344CB8AC3E}">
        <p14:creationId xmlns:p14="http://schemas.microsoft.com/office/powerpoint/2010/main" val="1092250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a:p>
        </p:txBody>
      </p:sp>
      <p:sp>
        <p:nvSpPr>
          <p:cNvPr id="8192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5D04CF42-4D48-454E-8CEC-C3C0DD306C43}" type="slidenum">
              <a:rPr lang="pt-BR" altLang="pt-BR" smtClean="0"/>
              <a:pPr/>
              <a:t>39</a:t>
            </a:fld>
            <a:endParaRPr lang="pt-BR" altLang="pt-BR"/>
          </a:p>
        </p:txBody>
      </p:sp>
    </p:spTree>
    <p:extLst>
      <p:ext uri="{BB962C8B-B14F-4D97-AF65-F5344CB8AC3E}">
        <p14:creationId xmlns:p14="http://schemas.microsoft.com/office/powerpoint/2010/main" val="2986217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027818B8-346C-40B1-9F54-6AB383359084}" type="slidenum">
              <a:rPr lang="pt-BR" altLang="en-US" smtClean="0"/>
              <a:pPr/>
              <a:t>44</a:t>
            </a:fld>
            <a:endParaRPr lang="pt-BR" altLang="en-US"/>
          </a:p>
        </p:txBody>
      </p:sp>
      <p:sp>
        <p:nvSpPr>
          <p:cNvPr id="109571" name="Rectangle 2"/>
          <p:cNvSpPr>
            <a:spLocks noGrp="1" noRot="1" noChangeAspect="1" noChangeArrowheads="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2" name="Rectangle 3"/>
          <p:cNvSpPr>
            <a:spLocks noGrp="1" noChangeArrowheads="1"/>
          </p:cNvSpPr>
          <p:nvPr>
            <p:ph type="body" idx="1"/>
          </p:nvPr>
        </p:nvSpPr>
        <p:spPr bwMode="auto">
          <a:xfrm>
            <a:off x="687388" y="4343400"/>
            <a:ext cx="5483225"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en-US"/>
          </a:p>
        </p:txBody>
      </p:sp>
    </p:spTree>
    <p:extLst>
      <p:ext uri="{BB962C8B-B14F-4D97-AF65-F5344CB8AC3E}">
        <p14:creationId xmlns:p14="http://schemas.microsoft.com/office/powerpoint/2010/main" val="1265245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a:p>
        </p:txBody>
      </p:sp>
      <p:sp>
        <p:nvSpPr>
          <p:cNvPr id="3277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A5C5C0C0-F007-41E6-A22B-11992B8709BF}" type="slidenum">
              <a:rPr lang="pt-BR" altLang="pt-BR" smtClean="0"/>
              <a:pPr/>
              <a:t>14</a:t>
            </a:fld>
            <a:endParaRPr lang="pt-BR" altLang="pt-BR"/>
          </a:p>
        </p:txBody>
      </p:sp>
    </p:spTree>
    <p:extLst>
      <p:ext uri="{BB962C8B-B14F-4D97-AF65-F5344CB8AC3E}">
        <p14:creationId xmlns:p14="http://schemas.microsoft.com/office/powerpoint/2010/main" val="2869894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a:p>
        </p:txBody>
      </p:sp>
      <p:sp>
        <p:nvSpPr>
          <p:cNvPr id="3482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64FC423E-7E58-4170-8D11-8DCDF5FB08C2}" type="slidenum">
              <a:rPr lang="pt-BR" altLang="pt-BR" smtClean="0"/>
              <a:pPr/>
              <a:t>15</a:t>
            </a:fld>
            <a:endParaRPr lang="pt-BR" altLang="pt-BR"/>
          </a:p>
        </p:txBody>
      </p:sp>
    </p:spTree>
    <p:extLst>
      <p:ext uri="{BB962C8B-B14F-4D97-AF65-F5344CB8AC3E}">
        <p14:creationId xmlns:p14="http://schemas.microsoft.com/office/powerpoint/2010/main" val="2206473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a:p>
        </p:txBody>
      </p:sp>
      <p:sp>
        <p:nvSpPr>
          <p:cNvPr id="3686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2C49E273-E37F-4CA1-AF09-BE6450824667}" type="slidenum">
              <a:rPr lang="pt-BR" altLang="pt-BR" smtClean="0"/>
              <a:pPr/>
              <a:t>16</a:t>
            </a:fld>
            <a:endParaRPr lang="pt-BR" altLang="pt-BR"/>
          </a:p>
        </p:txBody>
      </p:sp>
    </p:spTree>
    <p:extLst>
      <p:ext uri="{BB962C8B-B14F-4D97-AF65-F5344CB8AC3E}">
        <p14:creationId xmlns:p14="http://schemas.microsoft.com/office/powerpoint/2010/main" val="75512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a:p>
        </p:txBody>
      </p:sp>
      <p:sp>
        <p:nvSpPr>
          <p:cNvPr id="38916"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D75B2E9E-AAB8-45DA-9070-F48CB3CAE109}" type="slidenum">
              <a:rPr lang="pt-BR" altLang="pt-BR" smtClean="0"/>
              <a:pPr/>
              <a:t>17</a:t>
            </a:fld>
            <a:endParaRPr lang="pt-BR" altLang="pt-BR"/>
          </a:p>
        </p:txBody>
      </p:sp>
    </p:spTree>
    <p:extLst>
      <p:ext uri="{BB962C8B-B14F-4D97-AF65-F5344CB8AC3E}">
        <p14:creationId xmlns:p14="http://schemas.microsoft.com/office/powerpoint/2010/main" val="2387884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a:p>
        </p:txBody>
      </p:sp>
      <p:sp>
        <p:nvSpPr>
          <p:cNvPr id="45060"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C2F80D55-BEB1-4F08-A1C0-6BB3E36B8C68}" type="slidenum">
              <a:rPr lang="pt-BR" altLang="pt-BR" smtClean="0"/>
              <a:pPr/>
              <a:t>18</a:t>
            </a:fld>
            <a:endParaRPr lang="pt-BR" altLang="pt-BR"/>
          </a:p>
        </p:txBody>
      </p:sp>
    </p:spTree>
    <p:extLst>
      <p:ext uri="{BB962C8B-B14F-4D97-AF65-F5344CB8AC3E}">
        <p14:creationId xmlns:p14="http://schemas.microsoft.com/office/powerpoint/2010/main" val="88576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a:p>
        </p:txBody>
      </p:sp>
      <p:sp>
        <p:nvSpPr>
          <p:cNvPr id="47108"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601F8F79-82A2-4E6C-9426-C7DEBDF0DFDD}" type="slidenum">
              <a:rPr lang="pt-BR" altLang="pt-BR" smtClean="0"/>
              <a:pPr/>
              <a:t>19</a:t>
            </a:fld>
            <a:endParaRPr lang="pt-BR" altLang="pt-BR"/>
          </a:p>
        </p:txBody>
      </p:sp>
    </p:spTree>
    <p:extLst>
      <p:ext uri="{BB962C8B-B14F-4D97-AF65-F5344CB8AC3E}">
        <p14:creationId xmlns:p14="http://schemas.microsoft.com/office/powerpoint/2010/main" val="95944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a:p>
        </p:txBody>
      </p:sp>
      <p:sp>
        <p:nvSpPr>
          <p:cNvPr id="51204"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3F8CFC99-42D2-4577-A8C9-360DDC51A99D}" type="slidenum">
              <a:rPr lang="pt-BR" altLang="pt-BR" smtClean="0"/>
              <a:pPr/>
              <a:t>23</a:t>
            </a:fld>
            <a:endParaRPr lang="pt-BR" altLang="pt-BR"/>
          </a:p>
        </p:txBody>
      </p:sp>
    </p:spTree>
    <p:extLst>
      <p:ext uri="{BB962C8B-B14F-4D97-AF65-F5344CB8AC3E}">
        <p14:creationId xmlns:p14="http://schemas.microsoft.com/office/powerpoint/2010/main" val="1453630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Espaço Reservado para Imagem de Slide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Espaço Reservado para Anotações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pt-BR" altLang="pt-BR"/>
          </a:p>
        </p:txBody>
      </p:sp>
      <p:sp>
        <p:nvSpPr>
          <p:cNvPr id="63492" name="Espaço Reservado para Número de Slide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fld id="{71E5D94D-5988-4130-B87C-1CBC16CE761E}" type="slidenum">
              <a:rPr lang="pt-BR" altLang="pt-BR" smtClean="0"/>
              <a:pPr/>
              <a:t>33</a:t>
            </a:fld>
            <a:endParaRPr lang="pt-BR" altLang="pt-BR"/>
          </a:p>
        </p:txBody>
      </p:sp>
    </p:spTree>
    <p:extLst>
      <p:ext uri="{BB962C8B-B14F-4D97-AF65-F5344CB8AC3E}">
        <p14:creationId xmlns:p14="http://schemas.microsoft.com/office/powerpoint/2010/main" val="508717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020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DAE3697B-0D88-7C45-B998-814D9794994C}" type="datetimeFigureOut">
              <a:rPr lang="en-US" smtClean="0"/>
              <a:t>6/1/23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BECACB-7A7E-764F-8FBF-5B3091DF6361}" type="slidenum">
              <a:rPr lang="en-US" smtClean="0"/>
              <a:t>‹#›</a:t>
            </a:fld>
            <a:endParaRPr lang="en-US"/>
          </a:p>
        </p:txBody>
      </p:sp>
    </p:spTree>
    <p:extLst>
      <p:ext uri="{BB962C8B-B14F-4D97-AF65-F5344CB8AC3E}">
        <p14:creationId xmlns:p14="http://schemas.microsoft.com/office/powerpoint/2010/main" val="3721679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DAE3697B-0D88-7C45-B998-814D9794994C}" type="datetimeFigureOut">
              <a:rPr lang="en-US" smtClean="0"/>
              <a:t>6/1/23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BECACB-7A7E-764F-8FBF-5B3091DF6361}" type="slidenum">
              <a:rPr lang="en-US" smtClean="0"/>
              <a:t>‹#›</a:t>
            </a:fld>
            <a:endParaRPr lang="en-US"/>
          </a:p>
        </p:txBody>
      </p:sp>
    </p:spTree>
    <p:extLst>
      <p:ext uri="{BB962C8B-B14F-4D97-AF65-F5344CB8AC3E}">
        <p14:creationId xmlns:p14="http://schemas.microsoft.com/office/powerpoint/2010/main" val="41375318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5551DF7-EDFA-4274-84C3-0FEDBE7A527B}" type="datetime1">
              <a:rPr lang="en-US" altLang="pt-BR"/>
              <a:pPr>
                <a:defRPr/>
              </a:pPr>
              <a:t>6/1/23</a:t>
            </a:fld>
            <a:endParaRPr lang="en-US" altLang="pt-BR"/>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18B3CA3-0EF7-4D73-B88A-E32B3198FB32}" type="slidenum">
              <a:rPr lang="en-US" altLang="pt-BR"/>
              <a:pPr>
                <a:defRPr/>
              </a:pPr>
              <a:t>‹#›</a:t>
            </a:fld>
            <a:endParaRPr lang="en-US" altLang="pt-BR"/>
          </a:p>
        </p:txBody>
      </p:sp>
    </p:spTree>
    <p:extLst>
      <p:ext uri="{BB962C8B-B14F-4D97-AF65-F5344CB8AC3E}">
        <p14:creationId xmlns:p14="http://schemas.microsoft.com/office/powerpoint/2010/main" val="148333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idx="1"/>
          </p:nvPr>
        </p:nvSpPr>
        <p:spPr/>
        <p:txBody>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10"/>
          </p:nvPr>
        </p:nvSpPr>
        <p:spPr/>
        <p:txBody>
          <a:bodyPr/>
          <a:lstStyle/>
          <a:p>
            <a:fld id="{DAE3697B-0D88-7C45-B998-814D9794994C}" type="datetimeFigureOut">
              <a:rPr lang="en-US" smtClean="0"/>
              <a:t>6/1/23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BECACB-7A7E-764F-8FBF-5B3091DF6361}" type="slidenum">
              <a:rPr lang="en-US" smtClean="0"/>
              <a:t>‹#›</a:t>
            </a:fld>
            <a:endParaRPr lang="en-US"/>
          </a:p>
        </p:txBody>
      </p:sp>
    </p:spTree>
    <p:extLst>
      <p:ext uri="{BB962C8B-B14F-4D97-AF65-F5344CB8AC3E}">
        <p14:creationId xmlns:p14="http://schemas.microsoft.com/office/powerpoint/2010/main" val="1696262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a:t>Click to edit Master text styles</a:t>
            </a:r>
          </a:p>
        </p:txBody>
      </p:sp>
      <p:sp>
        <p:nvSpPr>
          <p:cNvPr id="4" name="Date Placeholder 3"/>
          <p:cNvSpPr>
            <a:spLocks noGrp="1"/>
          </p:cNvSpPr>
          <p:nvPr>
            <p:ph type="dt" sz="half" idx="10"/>
          </p:nvPr>
        </p:nvSpPr>
        <p:spPr/>
        <p:txBody>
          <a:bodyPr/>
          <a:lstStyle/>
          <a:p>
            <a:fld id="{DAE3697B-0D88-7C45-B998-814D9794994C}" type="datetimeFigureOut">
              <a:rPr lang="en-US" smtClean="0"/>
              <a:t>6/1/23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BECACB-7A7E-764F-8FBF-5B3091DF6361}" type="slidenum">
              <a:rPr lang="en-US" smtClean="0"/>
              <a:t>‹#›</a:t>
            </a:fld>
            <a:endParaRPr lang="en-US"/>
          </a:p>
        </p:txBody>
      </p:sp>
    </p:spTree>
    <p:extLst>
      <p:ext uri="{BB962C8B-B14F-4D97-AF65-F5344CB8AC3E}">
        <p14:creationId xmlns:p14="http://schemas.microsoft.com/office/powerpoint/2010/main" val="2042467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Date Placeholder 4"/>
          <p:cNvSpPr>
            <a:spLocks noGrp="1"/>
          </p:cNvSpPr>
          <p:nvPr>
            <p:ph type="dt" sz="half" idx="10"/>
          </p:nvPr>
        </p:nvSpPr>
        <p:spPr/>
        <p:txBody>
          <a:bodyPr/>
          <a:lstStyle/>
          <a:p>
            <a:fld id="{DAE3697B-0D88-7C45-B998-814D9794994C}" type="datetimeFigureOut">
              <a:rPr lang="en-US" smtClean="0"/>
              <a:t>6/1/23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BECACB-7A7E-764F-8FBF-5B3091DF6361}" type="slidenum">
              <a:rPr lang="en-US" smtClean="0"/>
              <a:t>‹#›</a:t>
            </a:fld>
            <a:endParaRPr lang="en-US"/>
          </a:p>
        </p:txBody>
      </p:sp>
    </p:spTree>
    <p:extLst>
      <p:ext uri="{BB962C8B-B14F-4D97-AF65-F5344CB8AC3E}">
        <p14:creationId xmlns:p14="http://schemas.microsoft.com/office/powerpoint/2010/main" val="4239501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7" name="Date Placeholder 6"/>
          <p:cNvSpPr>
            <a:spLocks noGrp="1"/>
          </p:cNvSpPr>
          <p:nvPr>
            <p:ph type="dt" sz="half" idx="10"/>
          </p:nvPr>
        </p:nvSpPr>
        <p:spPr/>
        <p:txBody>
          <a:bodyPr/>
          <a:lstStyle/>
          <a:p>
            <a:fld id="{DAE3697B-0D88-7C45-B998-814D9794994C}" type="datetimeFigureOut">
              <a:rPr lang="en-US" smtClean="0"/>
              <a:t>6/1/23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BECACB-7A7E-764F-8FBF-5B3091DF6361}" type="slidenum">
              <a:rPr lang="en-US" smtClean="0"/>
              <a:t>‹#›</a:t>
            </a:fld>
            <a:endParaRPr lang="en-US"/>
          </a:p>
        </p:txBody>
      </p:sp>
    </p:spTree>
    <p:extLst>
      <p:ext uri="{BB962C8B-B14F-4D97-AF65-F5344CB8AC3E}">
        <p14:creationId xmlns:p14="http://schemas.microsoft.com/office/powerpoint/2010/main" val="1772314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p:txBody>
          <a:bodyPr/>
          <a:lstStyle/>
          <a:p>
            <a:fld id="{DAE3697B-0D88-7C45-B998-814D9794994C}" type="datetimeFigureOut">
              <a:rPr lang="en-US" smtClean="0"/>
              <a:t>6/1/23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BECACB-7A7E-764F-8FBF-5B3091DF6361}" type="slidenum">
              <a:rPr lang="en-US" smtClean="0"/>
              <a:t>‹#›</a:t>
            </a:fld>
            <a:endParaRPr lang="en-US"/>
          </a:p>
        </p:txBody>
      </p:sp>
    </p:spTree>
    <p:extLst>
      <p:ext uri="{BB962C8B-B14F-4D97-AF65-F5344CB8AC3E}">
        <p14:creationId xmlns:p14="http://schemas.microsoft.com/office/powerpoint/2010/main" val="301101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AE3697B-0D88-7C45-B998-814D9794994C}" type="datetimeFigureOut">
              <a:rPr lang="en-US" smtClean="0"/>
              <a:t>6/1/23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BECACB-7A7E-764F-8FBF-5B3091DF6361}" type="slidenum">
              <a:rPr lang="en-US" smtClean="0"/>
              <a:t>‹#›</a:t>
            </a:fld>
            <a:endParaRPr lang="en-US"/>
          </a:p>
        </p:txBody>
      </p:sp>
    </p:spTree>
    <p:extLst>
      <p:ext uri="{BB962C8B-B14F-4D97-AF65-F5344CB8AC3E}">
        <p14:creationId xmlns:p14="http://schemas.microsoft.com/office/powerpoint/2010/main" val="4195864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DAE3697B-0D88-7C45-B998-814D9794994C}" type="datetimeFigureOut">
              <a:rPr lang="en-US" smtClean="0"/>
              <a:t>6/1/23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BECACB-7A7E-764F-8FBF-5B3091DF6361}" type="slidenum">
              <a:rPr lang="en-US" smtClean="0"/>
              <a:t>‹#›</a:t>
            </a:fld>
            <a:endParaRPr lang="en-US"/>
          </a:p>
        </p:txBody>
      </p:sp>
    </p:spTree>
    <p:extLst>
      <p:ext uri="{BB962C8B-B14F-4D97-AF65-F5344CB8AC3E}">
        <p14:creationId xmlns:p14="http://schemas.microsoft.com/office/powerpoint/2010/main" val="1563692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a:t>Click to edit Master text styles</a:t>
            </a:r>
          </a:p>
        </p:txBody>
      </p:sp>
      <p:sp>
        <p:nvSpPr>
          <p:cNvPr id="5" name="Date Placeholder 4"/>
          <p:cNvSpPr>
            <a:spLocks noGrp="1"/>
          </p:cNvSpPr>
          <p:nvPr>
            <p:ph type="dt" sz="half" idx="10"/>
          </p:nvPr>
        </p:nvSpPr>
        <p:spPr/>
        <p:txBody>
          <a:bodyPr/>
          <a:lstStyle/>
          <a:p>
            <a:fld id="{DAE3697B-0D88-7C45-B998-814D9794994C}" type="datetimeFigureOut">
              <a:rPr lang="en-US" smtClean="0"/>
              <a:t>6/1/23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BECACB-7A7E-764F-8FBF-5B3091DF6361}" type="slidenum">
              <a:rPr lang="en-US" smtClean="0"/>
              <a:t>‹#›</a:t>
            </a:fld>
            <a:endParaRPr lang="en-US"/>
          </a:p>
        </p:txBody>
      </p:sp>
    </p:spTree>
    <p:extLst>
      <p:ext uri="{BB962C8B-B14F-4D97-AF65-F5344CB8AC3E}">
        <p14:creationId xmlns:p14="http://schemas.microsoft.com/office/powerpoint/2010/main" val="2308093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E3697B-0D88-7C45-B998-814D9794994C}" type="datetimeFigureOut">
              <a:rPr lang="en-US" smtClean="0"/>
              <a:t>6/1/23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BECACB-7A7E-764F-8FBF-5B3091DF6361}" type="slidenum">
              <a:rPr lang="en-US" smtClean="0"/>
              <a:t>‹#›</a:t>
            </a:fld>
            <a:endParaRPr lang="en-US"/>
          </a:p>
        </p:txBody>
      </p:sp>
    </p:spTree>
    <p:extLst>
      <p:ext uri="{BB962C8B-B14F-4D97-AF65-F5344CB8AC3E}">
        <p14:creationId xmlns:p14="http://schemas.microsoft.com/office/powerpoint/2010/main" val="1159160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t.co/Xx978OXSuS" TargetMode="External"/><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loinc.org/author/dvreeman" TargetMode="External"/><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428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Data 2"/>
          <p:cNvSpPr>
            <a:spLocks noGrp="1"/>
          </p:cNvSpPr>
          <p:nvPr>
            <p:ph type="dt" sz="half" idx="10"/>
          </p:nvPr>
        </p:nvSpPr>
        <p:spPr/>
        <p:txBody>
          <a:bodyPr/>
          <a:lstStyle/>
          <a:p>
            <a:pPr>
              <a:defRPr/>
            </a:pPr>
            <a:r>
              <a:rPr lang="pt-BR"/>
              <a:t>2016</a:t>
            </a:r>
            <a:endParaRPr lang="pt-BR" altLang="en-US"/>
          </a:p>
        </p:txBody>
      </p:sp>
      <p:sp>
        <p:nvSpPr>
          <p:cNvPr id="5" name="Espaço Reservado para Número de Slide 4"/>
          <p:cNvSpPr>
            <a:spLocks noGrp="1"/>
          </p:cNvSpPr>
          <p:nvPr>
            <p:ph type="sldNum" sz="quarter" idx="12"/>
          </p:nvPr>
        </p:nvSpPr>
        <p:spPr>
          <a:xfrm>
            <a:off x="6820487" y="6490628"/>
            <a:ext cx="2133600" cy="365125"/>
          </a:xfrm>
        </p:spPr>
        <p:txBody>
          <a:bodyPr/>
          <a:lstStyle/>
          <a:p>
            <a:pPr>
              <a:defRPr/>
            </a:pPr>
            <a:fld id="{C1E69F36-B31E-4FDF-A2C6-880A893917CE}" type="slidenum">
              <a:rPr lang="pt-BR" altLang="en-US" smtClean="0"/>
              <a:pPr>
                <a:defRPr/>
              </a:pPr>
              <a:t>10</a:t>
            </a:fld>
            <a:endParaRPr lang="pt-BR" altLang="en-US" dirty="0"/>
          </a:p>
        </p:txBody>
      </p:sp>
      <p:graphicFrame>
        <p:nvGraphicFramePr>
          <p:cNvPr id="7" name="Espaço Reservado para Conteúdo 6"/>
          <p:cNvGraphicFramePr>
            <a:graphicFrameLocks noGrp="1"/>
          </p:cNvGraphicFramePr>
          <p:nvPr>
            <p:ph sz="quarter" idx="1"/>
            <p:extLst>
              <p:ext uri="{D42A27DB-BD31-4B8C-83A1-F6EECF244321}">
                <p14:modId xmlns:p14="http://schemas.microsoft.com/office/powerpoint/2010/main" val="2955734944"/>
              </p:ext>
            </p:extLst>
          </p:nvPr>
        </p:nvGraphicFramePr>
        <p:xfrm>
          <a:off x="679920" y="506804"/>
          <a:ext cx="8028001" cy="5849546"/>
        </p:xfrm>
        <a:graphic>
          <a:graphicData uri="http://schemas.openxmlformats.org/drawingml/2006/table">
            <a:tbl>
              <a:tblPr firstRow="1" bandRow="1">
                <a:tableStyleId>{5C22544A-7EE6-4342-B048-85BDC9FD1C3A}</a:tableStyleId>
              </a:tblPr>
              <a:tblGrid>
                <a:gridCol w="994773">
                  <a:extLst>
                    <a:ext uri="{9D8B030D-6E8A-4147-A177-3AD203B41FA5}">
                      <a16:colId xmlns:a16="http://schemas.microsoft.com/office/drawing/2014/main" val="20000"/>
                    </a:ext>
                  </a:extLst>
                </a:gridCol>
                <a:gridCol w="890064">
                  <a:extLst>
                    <a:ext uri="{9D8B030D-6E8A-4147-A177-3AD203B41FA5}">
                      <a16:colId xmlns:a16="http://schemas.microsoft.com/office/drawing/2014/main" val="20001"/>
                    </a:ext>
                  </a:extLst>
                </a:gridCol>
                <a:gridCol w="933690">
                  <a:extLst>
                    <a:ext uri="{9D8B030D-6E8A-4147-A177-3AD203B41FA5}">
                      <a16:colId xmlns:a16="http://schemas.microsoft.com/office/drawing/2014/main" val="20002"/>
                    </a:ext>
                  </a:extLst>
                </a:gridCol>
                <a:gridCol w="1230378">
                  <a:extLst>
                    <a:ext uri="{9D8B030D-6E8A-4147-A177-3AD203B41FA5}">
                      <a16:colId xmlns:a16="http://schemas.microsoft.com/office/drawing/2014/main" val="20003"/>
                    </a:ext>
                  </a:extLst>
                </a:gridCol>
                <a:gridCol w="1171064">
                  <a:extLst>
                    <a:ext uri="{9D8B030D-6E8A-4147-A177-3AD203B41FA5}">
                      <a16:colId xmlns:a16="http://schemas.microsoft.com/office/drawing/2014/main" val="20004"/>
                    </a:ext>
                  </a:extLst>
                </a:gridCol>
                <a:gridCol w="2808032">
                  <a:extLst>
                    <a:ext uri="{9D8B030D-6E8A-4147-A177-3AD203B41FA5}">
                      <a16:colId xmlns:a16="http://schemas.microsoft.com/office/drawing/2014/main" val="20005"/>
                    </a:ext>
                  </a:extLst>
                </a:gridCol>
              </a:tblGrid>
              <a:tr h="258245">
                <a:tc>
                  <a:txBody>
                    <a:bodyPr/>
                    <a:lstStyle/>
                    <a:p>
                      <a:r>
                        <a:rPr lang="en-US" sz="1100" dirty="0"/>
                        <a:t>DATA</a:t>
                      </a:r>
                      <a:endParaRPr lang="pt-BR"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a:t>
                      </a:r>
                      <a:r>
                        <a:rPr lang="en-US" sz="1100" baseline="0" dirty="0"/>
                        <a:t> </a:t>
                      </a:r>
                      <a:r>
                        <a:rPr lang="en-US" sz="1100" dirty="0"/>
                        <a:t>LOINC</a:t>
                      </a:r>
                      <a:endParaRPr lang="pt-BR"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V. RELMA</a:t>
                      </a:r>
                      <a:endParaRPr lang="pt-BR" sz="1100" dirty="0"/>
                    </a:p>
                  </a:txBody>
                  <a:tcPr/>
                </a:tc>
                <a:tc>
                  <a:txBody>
                    <a:bodyPr/>
                    <a:lstStyle/>
                    <a:p>
                      <a:r>
                        <a:rPr lang="en-US" sz="1100" dirty="0"/>
                        <a:t>N</a:t>
                      </a:r>
                      <a:r>
                        <a:rPr lang="en-US" sz="1100" baseline="0" dirty="0"/>
                        <a:t>o. TERMOS</a:t>
                      </a:r>
                      <a:endParaRPr lang="pt-BR" sz="1100" dirty="0"/>
                    </a:p>
                  </a:txBody>
                  <a:tcPr/>
                </a:tc>
                <a:tc>
                  <a:txBody>
                    <a:bodyPr/>
                    <a:lstStyle/>
                    <a:p>
                      <a:r>
                        <a:rPr lang="en-US" sz="1100" dirty="0"/>
                        <a:t>“CENSURADOS”</a:t>
                      </a:r>
                      <a:endParaRPr lang="pt-BR" sz="1100" dirty="0"/>
                    </a:p>
                  </a:txBody>
                  <a:tcPr/>
                </a:tc>
                <a:tc>
                  <a:txBody>
                    <a:bodyPr/>
                    <a:lstStyle/>
                    <a:p>
                      <a:r>
                        <a:rPr lang="pt-BR" sz="1100" dirty="0"/>
                        <a:t>VARIANTE</a:t>
                      </a:r>
                      <a:r>
                        <a:rPr lang="pt-BR" sz="1100" baseline="0" dirty="0"/>
                        <a:t> LINGUÍSTICA  PORTUGUESE</a:t>
                      </a:r>
                      <a:endParaRPr lang="pt-BR" sz="1100" dirty="0"/>
                    </a:p>
                  </a:txBody>
                  <a:tcPr/>
                </a:tc>
                <a:extLst>
                  <a:ext uri="{0D108BD9-81ED-4DB2-BD59-A6C34878D82A}">
                    <a16:rowId xmlns:a16="http://schemas.microsoft.com/office/drawing/2014/main" val="10000"/>
                  </a:ext>
                </a:extLst>
              </a:tr>
              <a:tr h="258245">
                <a:tc>
                  <a:txBody>
                    <a:bodyPr/>
                    <a:lstStyle/>
                    <a:p>
                      <a:r>
                        <a:rPr lang="pt-BR" sz="1100" dirty="0"/>
                        <a:t>24/04/1995</a:t>
                      </a:r>
                    </a:p>
                  </a:txBody>
                  <a:tcPr/>
                </a:tc>
                <a:tc>
                  <a:txBody>
                    <a:bodyPr/>
                    <a:lstStyle/>
                    <a:p>
                      <a:r>
                        <a:rPr lang="pt-BR" sz="1100" dirty="0"/>
                        <a:t>1.0</a:t>
                      </a:r>
                    </a:p>
                  </a:txBody>
                  <a:tcPr/>
                </a:tc>
                <a:tc>
                  <a:txBody>
                    <a:bodyPr/>
                    <a:lstStyle/>
                    <a:p>
                      <a:endParaRPr lang="pt-BR" sz="1100" dirty="0"/>
                    </a:p>
                  </a:txBody>
                  <a:tcPr/>
                </a:tc>
                <a:tc>
                  <a:txBody>
                    <a:bodyPr/>
                    <a:lstStyle/>
                    <a:p>
                      <a:r>
                        <a:rPr lang="pt-BR" sz="1100" dirty="0"/>
                        <a:t>?</a:t>
                      </a:r>
                    </a:p>
                  </a:txBody>
                  <a:tcPr/>
                </a:tc>
                <a:tc>
                  <a:txBody>
                    <a:bodyPr/>
                    <a:lstStyle/>
                    <a:p>
                      <a:endParaRPr lang="pt-BR" sz="1100" dirty="0"/>
                    </a:p>
                  </a:txBody>
                  <a:tcPr/>
                </a:tc>
                <a:tc>
                  <a:txBody>
                    <a:bodyPr/>
                    <a:lstStyle/>
                    <a:p>
                      <a:endParaRPr lang="pt-BR" sz="1100" dirty="0"/>
                    </a:p>
                  </a:txBody>
                  <a:tcPr/>
                </a:tc>
                <a:extLst>
                  <a:ext uri="{0D108BD9-81ED-4DB2-BD59-A6C34878D82A}">
                    <a16:rowId xmlns:a16="http://schemas.microsoft.com/office/drawing/2014/main" val="10001"/>
                  </a:ext>
                </a:extLst>
              </a:tr>
              <a:tr h="258245">
                <a:tc>
                  <a:txBody>
                    <a:bodyPr/>
                    <a:lstStyle/>
                    <a:p>
                      <a:r>
                        <a:rPr lang="pt-BR" sz="1100" dirty="0"/>
                        <a:t>09/10/1997</a:t>
                      </a:r>
                    </a:p>
                  </a:txBody>
                  <a:tcPr/>
                </a:tc>
                <a:tc>
                  <a:txBody>
                    <a:bodyPr/>
                    <a:lstStyle/>
                    <a:p>
                      <a:r>
                        <a:rPr lang="pt-BR" sz="1100" dirty="0"/>
                        <a:t>1.0 </a:t>
                      </a:r>
                      <a:r>
                        <a:rPr lang="pt-BR" sz="1100" dirty="0" err="1"/>
                        <a:t>J-a</a:t>
                      </a:r>
                      <a:endParaRPr lang="pt-BR" sz="1100" dirty="0"/>
                    </a:p>
                  </a:txBody>
                  <a:tcPr/>
                </a:tc>
                <a:tc>
                  <a:txBody>
                    <a:bodyPr/>
                    <a:lstStyle/>
                    <a:p>
                      <a:endParaRPr lang="pt-BR" sz="1100" dirty="0"/>
                    </a:p>
                  </a:txBody>
                  <a:tcPr/>
                </a:tc>
                <a:tc>
                  <a:txBody>
                    <a:bodyPr/>
                    <a:lstStyle/>
                    <a:p>
                      <a:r>
                        <a:rPr lang="pt-BR" sz="1100" dirty="0"/>
                        <a:t>13.465</a:t>
                      </a:r>
                    </a:p>
                  </a:txBody>
                  <a:tcPr/>
                </a:tc>
                <a:tc>
                  <a:txBody>
                    <a:bodyPr/>
                    <a:lstStyle/>
                    <a:p>
                      <a:endParaRPr lang="pt-BR" sz="1100" dirty="0"/>
                    </a:p>
                  </a:txBody>
                  <a:tcPr/>
                </a:tc>
                <a:tc>
                  <a:txBody>
                    <a:bodyPr/>
                    <a:lstStyle/>
                    <a:p>
                      <a:endParaRPr lang="pt-BR" sz="1100" dirty="0"/>
                    </a:p>
                  </a:txBody>
                  <a:tcPr/>
                </a:tc>
                <a:extLst>
                  <a:ext uri="{0D108BD9-81ED-4DB2-BD59-A6C34878D82A}">
                    <a16:rowId xmlns:a16="http://schemas.microsoft.com/office/drawing/2014/main" val="10002"/>
                  </a:ext>
                </a:extLst>
              </a:tr>
              <a:tr h="258245">
                <a:tc>
                  <a:txBody>
                    <a:bodyPr/>
                    <a:lstStyle/>
                    <a:p>
                      <a:r>
                        <a:rPr lang="pt-BR" sz="1100" dirty="0"/>
                        <a:t>01/05/1998</a:t>
                      </a:r>
                    </a:p>
                  </a:txBody>
                  <a:tcPr/>
                </a:tc>
                <a:tc>
                  <a:txBody>
                    <a:bodyPr/>
                    <a:lstStyle/>
                    <a:p>
                      <a:r>
                        <a:rPr lang="pt-BR" sz="1100" dirty="0"/>
                        <a:t>1.0 K</a:t>
                      </a:r>
                    </a:p>
                  </a:txBody>
                  <a:tcPr/>
                </a:tc>
                <a:tc>
                  <a:txBody>
                    <a:bodyPr/>
                    <a:lstStyle/>
                    <a:p>
                      <a:endParaRPr lang="pt-BR" sz="1100" dirty="0"/>
                    </a:p>
                  </a:txBody>
                  <a:tcPr/>
                </a:tc>
                <a:tc>
                  <a:txBody>
                    <a:bodyPr/>
                    <a:lstStyle/>
                    <a:p>
                      <a:r>
                        <a:rPr lang="pt-BR" sz="1100" dirty="0"/>
                        <a:t>15.464</a:t>
                      </a:r>
                    </a:p>
                  </a:txBody>
                  <a:tcPr/>
                </a:tc>
                <a:tc>
                  <a:txBody>
                    <a:bodyPr/>
                    <a:lstStyle/>
                    <a:p>
                      <a:r>
                        <a:rPr lang="pt-BR" sz="1100" dirty="0"/>
                        <a:t>253</a:t>
                      </a:r>
                    </a:p>
                  </a:txBody>
                  <a:tcPr/>
                </a:tc>
                <a:tc>
                  <a:txBody>
                    <a:bodyPr/>
                    <a:lstStyle/>
                    <a:p>
                      <a:endParaRPr lang="pt-BR" sz="1100" dirty="0"/>
                    </a:p>
                  </a:txBody>
                  <a:tcPr/>
                </a:tc>
                <a:extLst>
                  <a:ext uri="{0D108BD9-81ED-4DB2-BD59-A6C34878D82A}">
                    <a16:rowId xmlns:a16="http://schemas.microsoft.com/office/drawing/2014/main" val="10003"/>
                  </a:ext>
                </a:extLst>
              </a:tr>
              <a:tr h="258245">
                <a:tc>
                  <a:txBody>
                    <a:bodyPr/>
                    <a:lstStyle/>
                    <a:p>
                      <a:r>
                        <a:rPr lang="pt-BR" sz="1100" dirty="0"/>
                        <a:t>12/02/1999</a:t>
                      </a:r>
                    </a:p>
                  </a:txBody>
                  <a:tcPr/>
                </a:tc>
                <a:tc>
                  <a:txBody>
                    <a:bodyPr/>
                    <a:lstStyle/>
                    <a:p>
                      <a:r>
                        <a:rPr lang="pt-BR" sz="1100" dirty="0"/>
                        <a:t>1.0 L</a:t>
                      </a:r>
                    </a:p>
                  </a:txBody>
                  <a:tcPr/>
                </a:tc>
                <a:tc>
                  <a:txBody>
                    <a:bodyPr/>
                    <a:lstStyle/>
                    <a:p>
                      <a:endParaRPr lang="pt-BR" sz="1100" dirty="0"/>
                    </a:p>
                  </a:txBody>
                  <a:tcPr/>
                </a:tc>
                <a:tc>
                  <a:txBody>
                    <a:bodyPr/>
                    <a:lstStyle/>
                    <a:p>
                      <a:r>
                        <a:rPr lang="pt-BR" sz="1100" dirty="0"/>
                        <a:t>19.849</a:t>
                      </a:r>
                    </a:p>
                  </a:txBody>
                  <a:tcPr/>
                </a:tc>
                <a:tc>
                  <a:txBody>
                    <a:bodyPr/>
                    <a:lstStyle/>
                    <a:p>
                      <a:r>
                        <a:rPr lang="pt-BR" sz="1100" dirty="0"/>
                        <a:t>424</a:t>
                      </a:r>
                    </a:p>
                  </a:txBody>
                  <a:tcPr/>
                </a:tc>
                <a:tc>
                  <a:txBody>
                    <a:bodyPr/>
                    <a:lstStyle/>
                    <a:p>
                      <a:endParaRPr lang="pt-BR" sz="1100" dirty="0"/>
                    </a:p>
                  </a:txBody>
                  <a:tcPr/>
                </a:tc>
                <a:extLst>
                  <a:ext uri="{0D108BD9-81ED-4DB2-BD59-A6C34878D82A}">
                    <a16:rowId xmlns:a16="http://schemas.microsoft.com/office/drawing/2014/main" val="10004"/>
                  </a:ext>
                </a:extLst>
              </a:tr>
              <a:tr h="258245">
                <a:tc>
                  <a:txBody>
                    <a:bodyPr/>
                    <a:lstStyle/>
                    <a:p>
                      <a:r>
                        <a:rPr lang="pt-BR" sz="1100" dirty="0"/>
                        <a:t>...</a:t>
                      </a:r>
                    </a:p>
                  </a:txBody>
                  <a:tcPr/>
                </a:tc>
                <a:tc>
                  <a:txBody>
                    <a:bodyPr/>
                    <a:lstStyle/>
                    <a:p>
                      <a:endParaRPr lang="pt-BR" sz="1100" dirty="0"/>
                    </a:p>
                  </a:txBody>
                  <a:tcPr/>
                </a:tc>
                <a:tc>
                  <a:txBody>
                    <a:bodyPr/>
                    <a:lstStyle/>
                    <a:p>
                      <a:endParaRPr lang="pt-BR" sz="1100" dirty="0"/>
                    </a:p>
                  </a:txBody>
                  <a:tcPr/>
                </a:tc>
                <a:tc>
                  <a:txBody>
                    <a:bodyPr/>
                    <a:lstStyle/>
                    <a:p>
                      <a:endParaRPr lang="pt-BR" sz="1100" dirty="0"/>
                    </a:p>
                  </a:txBody>
                  <a:tcPr/>
                </a:tc>
                <a:tc>
                  <a:txBody>
                    <a:bodyPr/>
                    <a:lstStyle/>
                    <a:p>
                      <a:endParaRPr lang="pt-BR" sz="1100" dirty="0"/>
                    </a:p>
                  </a:txBody>
                  <a:tcPr/>
                </a:tc>
                <a:tc>
                  <a:txBody>
                    <a:bodyPr/>
                    <a:lstStyle/>
                    <a:p>
                      <a:endParaRPr lang="pt-BR" sz="1100" dirty="0"/>
                    </a:p>
                  </a:txBody>
                  <a:tcPr/>
                </a:tc>
                <a:extLst>
                  <a:ext uri="{0D108BD9-81ED-4DB2-BD59-A6C34878D82A}">
                    <a16:rowId xmlns:a16="http://schemas.microsoft.com/office/drawing/2014/main" val="10005"/>
                  </a:ext>
                </a:extLst>
              </a:tr>
              <a:tr h="258245">
                <a:tc>
                  <a:txBody>
                    <a:bodyPr/>
                    <a:lstStyle/>
                    <a:p>
                      <a:r>
                        <a:rPr lang="en-US" sz="1100" dirty="0"/>
                        <a:t>10/07/2008</a:t>
                      </a:r>
                      <a:endParaRPr lang="pt-BR" sz="1100" dirty="0"/>
                    </a:p>
                  </a:txBody>
                  <a:tcPr/>
                </a:tc>
                <a:tc>
                  <a:txBody>
                    <a:bodyPr/>
                    <a:lstStyle/>
                    <a:p>
                      <a:r>
                        <a:rPr lang="en-US" sz="1100" dirty="0"/>
                        <a:t>2.24</a:t>
                      </a:r>
                      <a:endParaRPr lang="pt-BR" sz="1100" dirty="0"/>
                    </a:p>
                  </a:txBody>
                  <a:tcPr/>
                </a:tc>
                <a:tc>
                  <a:txBody>
                    <a:bodyPr/>
                    <a:lstStyle/>
                    <a:p>
                      <a:r>
                        <a:rPr lang="en-US" sz="1100" dirty="0"/>
                        <a:t>3.24</a:t>
                      </a:r>
                      <a:endParaRPr lang="pt-BR" sz="1100" dirty="0"/>
                    </a:p>
                  </a:txBody>
                  <a:tcPr/>
                </a:tc>
                <a:tc>
                  <a:txBody>
                    <a:bodyPr/>
                    <a:lstStyle/>
                    <a:p>
                      <a:r>
                        <a:rPr lang="en-US" sz="1100" dirty="0"/>
                        <a:t>52.412</a:t>
                      </a:r>
                      <a:endParaRPr lang="pt-BR" sz="1100" dirty="0"/>
                    </a:p>
                  </a:txBody>
                  <a:tcPr/>
                </a:tc>
                <a:tc>
                  <a:txBody>
                    <a:bodyPr/>
                    <a:lstStyle/>
                    <a:p>
                      <a:r>
                        <a:rPr lang="en-US" sz="1100" dirty="0"/>
                        <a:t>1.379</a:t>
                      </a:r>
                      <a:endParaRPr lang="pt-BR" sz="1100" dirty="0"/>
                    </a:p>
                  </a:txBody>
                  <a:tcPr/>
                </a:tc>
                <a:tc>
                  <a:txBody>
                    <a:bodyPr/>
                    <a:lstStyle/>
                    <a:p>
                      <a:endParaRPr lang="pt-BR" sz="1100" dirty="0"/>
                    </a:p>
                  </a:txBody>
                  <a:tcPr/>
                </a:tc>
                <a:extLst>
                  <a:ext uri="{0D108BD9-81ED-4DB2-BD59-A6C34878D82A}">
                    <a16:rowId xmlns:a16="http://schemas.microsoft.com/office/drawing/2014/main" val="10006"/>
                  </a:ext>
                </a:extLst>
              </a:tr>
              <a:tr h="258245">
                <a:tc>
                  <a:txBody>
                    <a:bodyPr/>
                    <a:lstStyle/>
                    <a:p>
                      <a:r>
                        <a:rPr lang="en-US" sz="1100" dirty="0"/>
                        <a:t>10/01/2009</a:t>
                      </a:r>
                      <a:endParaRPr lang="pt-BR" sz="1100" dirty="0"/>
                    </a:p>
                  </a:txBody>
                  <a:tcPr/>
                </a:tc>
                <a:tc>
                  <a:txBody>
                    <a:bodyPr/>
                    <a:lstStyle/>
                    <a:p>
                      <a:r>
                        <a:rPr lang="en-US" sz="1100" dirty="0"/>
                        <a:t>2.26</a:t>
                      </a:r>
                      <a:endParaRPr lang="pt-BR" sz="1100" dirty="0"/>
                    </a:p>
                  </a:txBody>
                  <a:tcPr/>
                </a:tc>
                <a:tc>
                  <a:txBody>
                    <a:bodyPr/>
                    <a:lstStyle/>
                    <a:p>
                      <a:r>
                        <a:rPr lang="en-US" sz="1100" dirty="0"/>
                        <a:t>3.25</a:t>
                      </a:r>
                      <a:endParaRPr lang="pt-BR" sz="1100" dirty="0"/>
                    </a:p>
                  </a:txBody>
                  <a:tcPr/>
                </a:tc>
                <a:tc>
                  <a:txBody>
                    <a:bodyPr/>
                    <a:lstStyle/>
                    <a:p>
                      <a:r>
                        <a:rPr lang="en-US" sz="1100" dirty="0"/>
                        <a:t>53.344</a:t>
                      </a:r>
                      <a:endParaRPr lang="pt-BR" sz="1100" dirty="0"/>
                    </a:p>
                  </a:txBody>
                  <a:tcPr/>
                </a:tc>
                <a:tc>
                  <a:txBody>
                    <a:bodyPr/>
                    <a:lstStyle/>
                    <a:p>
                      <a:r>
                        <a:rPr lang="en-US" sz="1100" dirty="0"/>
                        <a:t>1.426</a:t>
                      </a:r>
                      <a:endParaRPr lang="pt-BR" sz="1100" dirty="0"/>
                    </a:p>
                  </a:txBody>
                  <a:tcPr/>
                </a:tc>
                <a:tc>
                  <a:txBody>
                    <a:bodyPr/>
                    <a:lstStyle/>
                    <a:p>
                      <a:endParaRPr lang="pt-BR" sz="1100" dirty="0"/>
                    </a:p>
                  </a:txBody>
                  <a:tcPr/>
                </a:tc>
                <a:extLst>
                  <a:ext uri="{0D108BD9-81ED-4DB2-BD59-A6C34878D82A}">
                    <a16:rowId xmlns:a16="http://schemas.microsoft.com/office/drawing/2014/main" val="10007"/>
                  </a:ext>
                </a:extLst>
              </a:tr>
              <a:tr h="258245">
                <a:tc>
                  <a:txBody>
                    <a:bodyPr/>
                    <a:lstStyle/>
                    <a:p>
                      <a:r>
                        <a:rPr lang="en-US" sz="1100" dirty="0"/>
                        <a:t>07/07/2009</a:t>
                      </a:r>
                      <a:endParaRPr lang="pt-BR" sz="1100" dirty="0"/>
                    </a:p>
                  </a:txBody>
                  <a:tcPr>
                    <a:solidFill>
                      <a:schemeClr val="accent2">
                        <a:lumMod val="40000"/>
                        <a:lumOff val="60000"/>
                      </a:schemeClr>
                    </a:solidFill>
                  </a:tcPr>
                </a:tc>
                <a:tc>
                  <a:txBody>
                    <a:bodyPr/>
                    <a:lstStyle/>
                    <a:p>
                      <a:r>
                        <a:rPr lang="en-US" sz="1100" dirty="0"/>
                        <a:t>2.27</a:t>
                      </a:r>
                      <a:endParaRPr lang="pt-BR" sz="1100" dirty="0"/>
                    </a:p>
                  </a:txBody>
                  <a:tcPr>
                    <a:solidFill>
                      <a:schemeClr val="accent2">
                        <a:lumMod val="40000"/>
                        <a:lumOff val="60000"/>
                      </a:schemeClr>
                    </a:solidFill>
                  </a:tcPr>
                </a:tc>
                <a:tc>
                  <a:txBody>
                    <a:bodyPr/>
                    <a:lstStyle/>
                    <a:p>
                      <a:r>
                        <a:rPr lang="en-US" sz="1100" dirty="0"/>
                        <a:t>3.25</a:t>
                      </a:r>
                      <a:endParaRPr lang="pt-BR" sz="1100" dirty="0"/>
                    </a:p>
                  </a:txBody>
                  <a:tcPr>
                    <a:solidFill>
                      <a:schemeClr val="accent2">
                        <a:lumMod val="40000"/>
                        <a:lumOff val="60000"/>
                      </a:schemeClr>
                    </a:solidFill>
                  </a:tcPr>
                </a:tc>
                <a:tc>
                  <a:txBody>
                    <a:bodyPr/>
                    <a:lstStyle/>
                    <a:p>
                      <a:r>
                        <a:rPr lang="en-US" sz="1100" dirty="0"/>
                        <a:t>55.058</a:t>
                      </a:r>
                      <a:endParaRPr lang="pt-BR" sz="1100" dirty="0"/>
                    </a:p>
                  </a:txBody>
                  <a:tcPr>
                    <a:solidFill>
                      <a:schemeClr val="accent2">
                        <a:lumMod val="40000"/>
                        <a:lumOff val="60000"/>
                      </a:schemeClr>
                    </a:solidFill>
                  </a:tcPr>
                </a:tc>
                <a:tc>
                  <a:txBody>
                    <a:bodyPr/>
                    <a:lstStyle/>
                    <a:p>
                      <a:r>
                        <a:rPr lang="en-US" sz="1100" dirty="0"/>
                        <a:t>1.454</a:t>
                      </a:r>
                      <a:endParaRPr lang="pt-BR" sz="1100" dirty="0"/>
                    </a:p>
                  </a:txBody>
                  <a:tcPr>
                    <a:solidFill>
                      <a:schemeClr val="accent2">
                        <a:lumMod val="40000"/>
                        <a:lumOff val="60000"/>
                      </a:schemeClr>
                    </a:solidFill>
                  </a:tcPr>
                </a:tc>
                <a:tc>
                  <a:txBody>
                    <a:bodyPr/>
                    <a:lstStyle/>
                    <a:p>
                      <a:endParaRPr lang="pt-BR" sz="1100" dirty="0"/>
                    </a:p>
                  </a:txBody>
                  <a:tcPr>
                    <a:solidFill>
                      <a:schemeClr val="accent2">
                        <a:lumMod val="40000"/>
                        <a:lumOff val="60000"/>
                      </a:schemeClr>
                    </a:solidFill>
                  </a:tcPr>
                </a:tc>
                <a:extLst>
                  <a:ext uri="{0D108BD9-81ED-4DB2-BD59-A6C34878D82A}">
                    <a16:rowId xmlns:a16="http://schemas.microsoft.com/office/drawing/2014/main" val="10008"/>
                  </a:ext>
                </a:extLst>
              </a:tr>
              <a:tr h="258245">
                <a:tc>
                  <a:txBody>
                    <a:bodyPr/>
                    <a:lstStyle/>
                    <a:p>
                      <a:r>
                        <a:rPr lang="en-US" sz="1100" dirty="0"/>
                        <a:t>30/12/2009</a:t>
                      </a:r>
                      <a:endParaRPr lang="pt-BR" sz="1100" dirty="0"/>
                    </a:p>
                  </a:txBody>
                  <a:tcPr/>
                </a:tc>
                <a:tc>
                  <a:txBody>
                    <a:bodyPr/>
                    <a:lstStyle/>
                    <a:p>
                      <a:r>
                        <a:rPr lang="en-US" sz="1100" dirty="0"/>
                        <a:t>2.29</a:t>
                      </a:r>
                      <a:endParaRPr lang="pt-BR" sz="1100" dirty="0"/>
                    </a:p>
                  </a:txBody>
                  <a:tcPr/>
                </a:tc>
                <a:tc>
                  <a:txBody>
                    <a:bodyPr/>
                    <a:lstStyle/>
                    <a:p>
                      <a:r>
                        <a:rPr lang="en-US" sz="1100" dirty="0"/>
                        <a:t>4.2</a:t>
                      </a:r>
                      <a:endParaRPr lang="pt-BR" sz="1100" dirty="0"/>
                    </a:p>
                  </a:txBody>
                  <a:tcPr/>
                </a:tc>
                <a:tc>
                  <a:txBody>
                    <a:bodyPr/>
                    <a:lstStyle/>
                    <a:p>
                      <a:r>
                        <a:rPr lang="en-US" sz="1100" dirty="0"/>
                        <a:t>57.475</a:t>
                      </a:r>
                      <a:endParaRPr lang="pt-BR" sz="1100" dirty="0"/>
                    </a:p>
                  </a:txBody>
                  <a:tcPr/>
                </a:tc>
                <a:tc>
                  <a:txBody>
                    <a:bodyPr/>
                    <a:lstStyle/>
                    <a:p>
                      <a:r>
                        <a:rPr lang="en-US" sz="1100" dirty="0"/>
                        <a:t>1.546</a:t>
                      </a:r>
                      <a:endParaRPr lang="pt-BR" sz="1100" dirty="0"/>
                    </a:p>
                  </a:txBody>
                  <a:tcPr/>
                </a:tc>
                <a:tc>
                  <a:txBody>
                    <a:bodyPr/>
                    <a:lstStyle/>
                    <a:p>
                      <a:endParaRPr lang="pt-BR" sz="1100" dirty="0"/>
                    </a:p>
                  </a:txBody>
                  <a:tcPr/>
                </a:tc>
                <a:extLst>
                  <a:ext uri="{0D108BD9-81ED-4DB2-BD59-A6C34878D82A}">
                    <a16:rowId xmlns:a16="http://schemas.microsoft.com/office/drawing/2014/main" val="10009"/>
                  </a:ext>
                </a:extLst>
              </a:tr>
              <a:tr h="258245">
                <a:tc>
                  <a:txBody>
                    <a:bodyPr/>
                    <a:lstStyle/>
                    <a:p>
                      <a:r>
                        <a:rPr lang="en-US" sz="1100" dirty="0"/>
                        <a:t>26/02/2010</a:t>
                      </a:r>
                      <a:endParaRPr lang="pt-BR" sz="1100" dirty="0"/>
                    </a:p>
                  </a:txBody>
                  <a:tcPr/>
                </a:tc>
                <a:tc>
                  <a:txBody>
                    <a:bodyPr/>
                    <a:lstStyle/>
                    <a:p>
                      <a:r>
                        <a:rPr lang="en-US" sz="1100" dirty="0"/>
                        <a:t>2.30</a:t>
                      </a:r>
                      <a:endParaRPr lang="pt-BR" sz="1100" dirty="0"/>
                    </a:p>
                  </a:txBody>
                  <a:tcPr/>
                </a:tc>
                <a:tc>
                  <a:txBody>
                    <a:bodyPr/>
                    <a:lstStyle/>
                    <a:p>
                      <a:r>
                        <a:rPr lang="en-US" sz="1100" dirty="0"/>
                        <a:t>4.3</a:t>
                      </a:r>
                      <a:endParaRPr lang="pt-BR" sz="1100" dirty="0"/>
                    </a:p>
                  </a:txBody>
                  <a:tcPr/>
                </a:tc>
                <a:tc>
                  <a:txBody>
                    <a:bodyPr/>
                    <a:lstStyle/>
                    <a:p>
                      <a:r>
                        <a:rPr lang="en-US" sz="1100" dirty="0"/>
                        <a:t>57.693</a:t>
                      </a:r>
                      <a:endParaRPr lang="pt-BR" sz="1100" dirty="0"/>
                    </a:p>
                  </a:txBody>
                  <a:tcPr/>
                </a:tc>
                <a:tc>
                  <a:txBody>
                    <a:bodyPr/>
                    <a:lstStyle/>
                    <a:p>
                      <a:r>
                        <a:rPr lang="en-US" sz="1100" dirty="0"/>
                        <a:t>26</a:t>
                      </a:r>
                      <a:endParaRPr lang="pt-BR" sz="1100" dirty="0"/>
                    </a:p>
                  </a:txBody>
                  <a:tcPr/>
                </a:tc>
                <a:tc>
                  <a:txBody>
                    <a:bodyPr/>
                    <a:lstStyle/>
                    <a:p>
                      <a:endParaRPr lang="pt-BR" sz="1100" dirty="0"/>
                    </a:p>
                  </a:txBody>
                  <a:tcPr/>
                </a:tc>
                <a:extLst>
                  <a:ext uri="{0D108BD9-81ED-4DB2-BD59-A6C34878D82A}">
                    <a16:rowId xmlns:a16="http://schemas.microsoft.com/office/drawing/2014/main" val="10010"/>
                  </a:ext>
                </a:extLst>
              </a:tr>
              <a:tr h="258245">
                <a:tc>
                  <a:txBody>
                    <a:bodyPr/>
                    <a:lstStyle/>
                    <a:p>
                      <a:r>
                        <a:rPr lang="en-US" sz="1100" dirty="0"/>
                        <a:t>30/06/2010</a:t>
                      </a:r>
                      <a:endParaRPr lang="pt-BR" sz="1100" dirty="0"/>
                    </a:p>
                  </a:txBody>
                  <a:tcPr/>
                </a:tc>
                <a:tc>
                  <a:txBody>
                    <a:bodyPr/>
                    <a:lstStyle/>
                    <a:p>
                      <a:r>
                        <a:rPr lang="en-US" sz="1100" dirty="0"/>
                        <a:t>2.32</a:t>
                      </a:r>
                      <a:endParaRPr lang="pt-BR" sz="1100" dirty="0"/>
                    </a:p>
                  </a:txBody>
                  <a:tcPr/>
                </a:tc>
                <a:tc>
                  <a:txBody>
                    <a:bodyPr/>
                    <a:lstStyle/>
                    <a:p>
                      <a:r>
                        <a:rPr lang="en-US" sz="1100" dirty="0"/>
                        <a:t>4.5</a:t>
                      </a:r>
                      <a:endParaRPr lang="pt-BR" sz="1100" dirty="0"/>
                    </a:p>
                  </a:txBody>
                  <a:tcPr/>
                </a:tc>
                <a:tc>
                  <a:txBody>
                    <a:bodyPr/>
                    <a:lstStyle/>
                    <a:p>
                      <a:r>
                        <a:rPr lang="en-US" sz="1100" dirty="0"/>
                        <a:t>58.967</a:t>
                      </a:r>
                      <a:endParaRPr lang="pt-BR" sz="1100" dirty="0"/>
                    </a:p>
                  </a:txBody>
                  <a:tcPr/>
                </a:tc>
                <a:tc>
                  <a:txBody>
                    <a:bodyPr/>
                    <a:lstStyle/>
                    <a:p>
                      <a:r>
                        <a:rPr lang="en-US" sz="1100" dirty="0"/>
                        <a:t>1.612</a:t>
                      </a:r>
                      <a:endParaRPr lang="pt-BR" sz="1100" dirty="0"/>
                    </a:p>
                  </a:txBody>
                  <a:tcPr/>
                </a:tc>
                <a:tc>
                  <a:txBody>
                    <a:bodyPr/>
                    <a:lstStyle/>
                    <a:p>
                      <a:endParaRPr lang="pt-BR" sz="1100" dirty="0"/>
                    </a:p>
                  </a:txBody>
                  <a:tcPr/>
                </a:tc>
                <a:extLst>
                  <a:ext uri="{0D108BD9-81ED-4DB2-BD59-A6C34878D82A}">
                    <a16:rowId xmlns:a16="http://schemas.microsoft.com/office/drawing/2014/main" val="10011"/>
                  </a:ext>
                </a:extLst>
              </a:tr>
              <a:tr h="258245">
                <a:tc>
                  <a:txBody>
                    <a:bodyPr/>
                    <a:lstStyle/>
                    <a:p>
                      <a:r>
                        <a:rPr lang="en-US" sz="1100" dirty="0"/>
                        <a:t>29/12/2010</a:t>
                      </a:r>
                      <a:endParaRPr lang="pt-BR" sz="1100" dirty="0"/>
                    </a:p>
                  </a:txBody>
                  <a:tcPr/>
                </a:tc>
                <a:tc>
                  <a:txBody>
                    <a:bodyPr/>
                    <a:lstStyle/>
                    <a:p>
                      <a:r>
                        <a:rPr lang="en-US" sz="1100" dirty="0"/>
                        <a:t>2.34</a:t>
                      </a:r>
                      <a:endParaRPr lang="pt-BR" sz="1100" dirty="0"/>
                    </a:p>
                  </a:txBody>
                  <a:tcPr/>
                </a:tc>
                <a:tc>
                  <a:txBody>
                    <a:bodyPr/>
                    <a:lstStyle/>
                    <a:p>
                      <a:r>
                        <a:rPr lang="en-US" sz="1100" dirty="0"/>
                        <a:t>5.0</a:t>
                      </a:r>
                      <a:endParaRPr lang="pt-BR" sz="1100" dirty="0"/>
                    </a:p>
                  </a:txBody>
                  <a:tcPr/>
                </a:tc>
                <a:tc>
                  <a:txBody>
                    <a:bodyPr/>
                    <a:lstStyle/>
                    <a:p>
                      <a:r>
                        <a:rPr lang="en-US" sz="1100" dirty="0"/>
                        <a:t>61.255</a:t>
                      </a:r>
                      <a:endParaRPr lang="pt-BR" sz="1100" dirty="0"/>
                    </a:p>
                  </a:txBody>
                  <a:tcPr/>
                </a:tc>
                <a:tc>
                  <a:txBody>
                    <a:bodyPr/>
                    <a:lstStyle/>
                    <a:p>
                      <a:r>
                        <a:rPr lang="en-US" sz="1100" dirty="0"/>
                        <a:t>1.704</a:t>
                      </a:r>
                      <a:endParaRPr lang="pt-BR" sz="1100" dirty="0"/>
                    </a:p>
                  </a:txBody>
                  <a:tcPr/>
                </a:tc>
                <a:tc>
                  <a:txBody>
                    <a:bodyPr/>
                    <a:lstStyle/>
                    <a:p>
                      <a:endParaRPr lang="pt-BR" sz="1100" dirty="0"/>
                    </a:p>
                  </a:txBody>
                  <a:tcPr/>
                </a:tc>
                <a:extLst>
                  <a:ext uri="{0D108BD9-81ED-4DB2-BD59-A6C34878D82A}">
                    <a16:rowId xmlns:a16="http://schemas.microsoft.com/office/drawing/2014/main" val="10012"/>
                  </a:ext>
                </a:extLst>
              </a:tr>
              <a:tr h="258245">
                <a:tc>
                  <a:txBody>
                    <a:bodyPr/>
                    <a:lstStyle/>
                    <a:p>
                      <a:r>
                        <a:rPr lang="en-US" sz="1100" dirty="0"/>
                        <a:t>30/06/2011</a:t>
                      </a:r>
                      <a:endParaRPr lang="pt-BR" sz="1100" dirty="0"/>
                    </a:p>
                  </a:txBody>
                  <a:tcPr/>
                </a:tc>
                <a:tc>
                  <a:txBody>
                    <a:bodyPr/>
                    <a:lstStyle/>
                    <a:p>
                      <a:r>
                        <a:rPr lang="en-US" sz="1100" dirty="0"/>
                        <a:t>2.36</a:t>
                      </a:r>
                      <a:endParaRPr lang="pt-BR" sz="1100" dirty="0"/>
                    </a:p>
                  </a:txBody>
                  <a:tcPr/>
                </a:tc>
                <a:tc>
                  <a:txBody>
                    <a:bodyPr/>
                    <a:lstStyle/>
                    <a:p>
                      <a:r>
                        <a:rPr lang="en-US" sz="1100" dirty="0"/>
                        <a:t>5.3</a:t>
                      </a:r>
                      <a:endParaRPr lang="pt-BR" sz="1100" dirty="0"/>
                    </a:p>
                  </a:txBody>
                  <a:tcPr/>
                </a:tc>
                <a:tc>
                  <a:txBody>
                    <a:bodyPr/>
                    <a:lstStyle/>
                    <a:p>
                      <a:r>
                        <a:rPr lang="en-US" sz="1100" dirty="0"/>
                        <a:t>65.004</a:t>
                      </a:r>
                      <a:endParaRPr lang="pt-BR" sz="1100" dirty="0"/>
                    </a:p>
                  </a:txBody>
                  <a:tcPr/>
                </a:tc>
                <a:tc>
                  <a:txBody>
                    <a:bodyPr/>
                    <a:lstStyle/>
                    <a:p>
                      <a:r>
                        <a:rPr lang="en-US" sz="1100" dirty="0"/>
                        <a:t>1.655</a:t>
                      </a:r>
                      <a:endParaRPr lang="pt-BR" sz="1100" dirty="0"/>
                    </a:p>
                  </a:txBody>
                  <a:tcPr/>
                </a:tc>
                <a:tc>
                  <a:txBody>
                    <a:bodyPr/>
                    <a:lstStyle/>
                    <a:p>
                      <a:endParaRPr lang="pt-BR" sz="1100" dirty="0"/>
                    </a:p>
                  </a:txBody>
                  <a:tcPr/>
                </a:tc>
                <a:extLst>
                  <a:ext uri="{0D108BD9-81ED-4DB2-BD59-A6C34878D82A}">
                    <a16:rowId xmlns:a16="http://schemas.microsoft.com/office/drawing/2014/main" val="10013"/>
                  </a:ext>
                </a:extLst>
              </a:tr>
              <a:tr h="258245">
                <a:tc>
                  <a:txBody>
                    <a:bodyPr/>
                    <a:lstStyle/>
                    <a:p>
                      <a:r>
                        <a:rPr lang="pt-BR" sz="1100" dirty="0"/>
                        <a:t>30/12/2011</a:t>
                      </a:r>
                    </a:p>
                  </a:txBody>
                  <a:tcPr/>
                </a:tc>
                <a:tc>
                  <a:txBody>
                    <a:bodyPr/>
                    <a:lstStyle/>
                    <a:p>
                      <a:r>
                        <a:rPr lang="pt-BR" sz="1100" dirty="0"/>
                        <a:t>2.38</a:t>
                      </a:r>
                    </a:p>
                  </a:txBody>
                  <a:tcPr/>
                </a:tc>
                <a:tc>
                  <a:txBody>
                    <a:bodyPr/>
                    <a:lstStyle/>
                    <a:p>
                      <a:r>
                        <a:rPr lang="pt-BR" sz="1100" dirty="0"/>
                        <a:t>5.5</a:t>
                      </a:r>
                    </a:p>
                  </a:txBody>
                  <a:tcPr/>
                </a:tc>
                <a:tc>
                  <a:txBody>
                    <a:bodyPr/>
                    <a:lstStyle/>
                    <a:p>
                      <a:r>
                        <a:rPr lang="pt-BR" sz="1100"/>
                        <a:t>68.350</a:t>
                      </a:r>
                      <a:endParaRPr lang="pt-BR" sz="1100" dirty="0"/>
                    </a:p>
                  </a:txBody>
                  <a:tcPr/>
                </a:tc>
                <a:tc>
                  <a:txBody>
                    <a:bodyPr/>
                    <a:lstStyle/>
                    <a:p>
                      <a:r>
                        <a:rPr lang="pt-BR" sz="1100" dirty="0"/>
                        <a:t>1.765</a:t>
                      </a:r>
                    </a:p>
                  </a:txBody>
                  <a:tcPr/>
                </a:tc>
                <a:tc>
                  <a:txBody>
                    <a:bodyPr/>
                    <a:lstStyle/>
                    <a:p>
                      <a:endParaRPr lang="pt-BR" sz="1100" dirty="0"/>
                    </a:p>
                  </a:txBody>
                  <a:tcPr/>
                </a:tc>
                <a:extLst>
                  <a:ext uri="{0D108BD9-81ED-4DB2-BD59-A6C34878D82A}">
                    <a16:rowId xmlns:a16="http://schemas.microsoft.com/office/drawing/2014/main" val="10014"/>
                  </a:ext>
                </a:extLst>
              </a:tr>
              <a:tr h="258245">
                <a:tc>
                  <a:txBody>
                    <a:bodyPr/>
                    <a:lstStyle/>
                    <a:p>
                      <a:r>
                        <a:rPr lang="pt-BR" sz="1100"/>
                        <a:t>30/01/2012</a:t>
                      </a:r>
                      <a:endParaRPr lang="pt-BR" sz="1100" dirty="0"/>
                    </a:p>
                  </a:txBody>
                  <a:tcPr/>
                </a:tc>
                <a:tc>
                  <a:txBody>
                    <a:bodyPr/>
                    <a:lstStyle/>
                    <a:p>
                      <a:r>
                        <a:rPr lang="pt-BR" sz="1100" dirty="0"/>
                        <a:t>2.38</a:t>
                      </a:r>
                    </a:p>
                  </a:txBody>
                  <a:tcPr/>
                </a:tc>
                <a:tc>
                  <a:txBody>
                    <a:bodyPr/>
                    <a:lstStyle/>
                    <a:p>
                      <a:r>
                        <a:rPr lang="pt-BR" sz="1100" dirty="0"/>
                        <a:t>5.6</a:t>
                      </a:r>
                    </a:p>
                  </a:txBody>
                  <a:tcPr/>
                </a:tc>
                <a:tc>
                  <a:txBody>
                    <a:bodyPr/>
                    <a:lstStyle/>
                    <a:p>
                      <a:r>
                        <a:rPr lang="pt-BR" sz="1100" dirty="0"/>
                        <a:t>68.350</a:t>
                      </a:r>
                    </a:p>
                  </a:txBody>
                  <a:tcPr/>
                </a:tc>
                <a:tc>
                  <a:txBody>
                    <a:bodyPr/>
                    <a:lstStyle/>
                    <a:p>
                      <a:endParaRPr lang="pt-BR" sz="1100" dirty="0"/>
                    </a:p>
                  </a:txBody>
                  <a:tcPr/>
                </a:tc>
                <a:tc>
                  <a:txBody>
                    <a:bodyPr/>
                    <a:lstStyle/>
                    <a:p>
                      <a:endParaRPr lang="pt-BR" sz="1100" dirty="0"/>
                    </a:p>
                  </a:txBody>
                  <a:tcPr/>
                </a:tc>
                <a:extLst>
                  <a:ext uri="{0D108BD9-81ED-4DB2-BD59-A6C34878D82A}">
                    <a16:rowId xmlns:a16="http://schemas.microsoft.com/office/drawing/2014/main" val="10015"/>
                  </a:ext>
                </a:extLst>
              </a:tr>
              <a:tr h="258245">
                <a:tc>
                  <a:txBody>
                    <a:bodyPr/>
                    <a:lstStyle/>
                    <a:p>
                      <a:r>
                        <a:rPr lang="pt-BR" sz="1100" dirty="0"/>
                        <a:t>30/06/2012</a:t>
                      </a:r>
                    </a:p>
                  </a:txBody>
                  <a:tcPr/>
                </a:tc>
                <a:tc>
                  <a:txBody>
                    <a:bodyPr/>
                    <a:lstStyle/>
                    <a:p>
                      <a:r>
                        <a:rPr lang="pt-BR" sz="1100" dirty="0"/>
                        <a:t>2.40</a:t>
                      </a:r>
                    </a:p>
                  </a:txBody>
                  <a:tcPr/>
                </a:tc>
                <a:tc>
                  <a:txBody>
                    <a:bodyPr/>
                    <a:lstStyle/>
                    <a:p>
                      <a:r>
                        <a:rPr lang="pt-BR" sz="1100" dirty="0"/>
                        <a:t>5.8</a:t>
                      </a:r>
                    </a:p>
                  </a:txBody>
                  <a:tcPr/>
                </a:tc>
                <a:tc>
                  <a:txBody>
                    <a:bodyPr/>
                    <a:lstStyle/>
                    <a:p>
                      <a:r>
                        <a:rPr lang="pt-BR" sz="1100" dirty="0"/>
                        <a:t>70.689</a:t>
                      </a:r>
                    </a:p>
                  </a:txBody>
                  <a:tcPr/>
                </a:tc>
                <a:tc>
                  <a:txBody>
                    <a:bodyPr/>
                    <a:lstStyle/>
                    <a:p>
                      <a:endParaRPr lang="pt-BR" sz="1100" dirty="0"/>
                    </a:p>
                  </a:txBody>
                  <a:tcPr/>
                </a:tc>
                <a:tc>
                  <a:txBody>
                    <a:bodyPr/>
                    <a:lstStyle/>
                    <a:p>
                      <a:endParaRPr lang="pt-BR" sz="1100" dirty="0"/>
                    </a:p>
                  </a:txBody>
                  <a:tcPr/>
                </a:tc>
                <a:extLst>
                  <a:ext uri="{0D108BD9-81ED-4DB2-BD59-A6C34878D82A}">
                    <a16:rowId xmlns:a16="http://schemas.microsoft.com/office/drawing/2014/main" val="10016"/>
                  </a:ext>
                </a:extLst>
              </a:tr>
              <a:tr h="258245">
                <a:tc>
                  <a:txBody>
                    <a:bodyPr/>
                    <a:lstStyle/>
                    <a:p>
                      <a:r>
                        <a:rPr lang="pt-BR" sz="1100" dirty="0"/>
                        <a:t>...</a:t>
                      </a:r>
                    </a:p>
                  </a:txBody>
                  <a:tcPr/>
                </a:tc>
                <a:tc>
                  <a:txBody>
                    <a:bodyPr/>
                    <a:lstStyle/>
                    <a:p>
                      <a:endParaRPr lang="pt-BR" sz="1100" dirty="0"/>
                    </a:p>
                  </a:txBody>
                  <a:tcPr/>
                </a:tc>
                <a:tc>
                  <a:txBody>
                    <a:bodyPr/>
                    <a:lstStyle/>
                    <a:p>
                      <a:endParaRPr lang="pt-BR" sz="1100" dirty="0"/>
                    </a:p>
                  </a:txBody>
                  <a:tcPr/>
                </a:tc>
                <a:tc>
                  <a:txBody>
                    <a:bodyPr/>
                    <a:lstStyle/>
                    <a:p>
                      <a:endParaRPr lang="pt-BR" sz="1100" dirty="0"/>
                    </a:p>
                  </a:txBody>
                  <a:tcPr/>
                </a:tc>
                <a:tc>
                  <a:txBody>
                    <a:bodyPr/>
                    <a:lstStyle/>
                    <a:p>
                      <a:endParaRPr lang="pt-BR" sz="1100" dirty="0"/>
                    </a:p>
                  </a:txBody>
                  <a:tcPr/>
                </a:tc>
                <a:tc>
                  <a:txBody>
                    <a:bodyPr/>
                    <a:lstStyle/>
                    <a:p>
                      <a:endParaRPr lang="pt-BR" sz="1100" dirty="0"/>
                    </a:p>
                  </a:txBody>
                  <a:tcPr/>
                </a:tc>
                <a:extLst>
                  <a:ext uri="{0D108BD9-81ED-4DB2-BD59-A6C34878D82A}">
                    <a16:rowId xmlns:a16="http://schemas.microsoft.com/office/drawing/2014/main" val="10017"/>
                  </a:ext>
                </a:extLst>
              </a:tr>
              <a:tr h="258245">
                <a:tc>
                  <a:txBody>
                    <a:bodyPr/>
                    <a:lstStyle/>
                    <a:p>
                      <a:r>
                        <a:rPr lang="pt-BR" sz="1100" b="0" dirty="0">
                          <a:solidFill>
                            <a:schemeClr val="tx1"/>
                          </a:solidFill>
                        </a:rPr>
                        <a:t>26/12/2013</a:t>
                      </a:r>
                    </a:p>
                  </a:txBody>
                  <a:tcPr/>
                </a:tc>
                <a:tc>
                  <a:txBody>
                    <a:bodyPr/>
                    <a:lstStyle/>
                    <a:p>
                      <a:r>
                        <a:rPr lang="pt-BR" sz="1100" b="0" dirty="0">
                          <a:solidFill>
                            <a:schemeClr val="tx1"/>
                          </a:solidFill>
                        </a:rPr>
                        <a:t>2.46</a:t>
                      </a:r>
                    </a:p>
                  </a:txBody>
                  <a:tcPr/>
                </a:tc>
                <a:tc>
                  <a:txBody>
                    <a:bodyPr/>
                    <a:lstStyle/>
                    <a:p>
                      <a:endParaRPr lang="pt-BR" sz="1100" b="0" dirty="0">
                        <a:solidFill>
                          <a:schemeClr val="tx1"/>
                        </a:solidFill>
                      </a:endParaRPr>
                    </a:p>
                  </a:txBody>
                  <a:tcPr/>
                </a:tc>
                <a:tc>
                  <a:txBody>
                    <a:bodyPr/>
                    <a:lstStyle/>
                    <a:p>
                      <a:r>
                        <a:rPr lang="pt-BR" sz="1100" b="0" dirty="0">
                          <a:solidFill>
                            <a:schemeClr val="tx1"/>
                          </a:solidFill>
                        </a:rPr>
                        <a:t>73.115</a:t>
                      </a:r>
                    </a:p>
                  </a:txBody>
                  <a:tcPr/>
                </a:tc>
                <a:tc>
                  <a:txBody>
                    <a:bodyPr/>
                    <a:lstStyle/>
                    <a:p>
                      <a:r>
                        <a:rPr lang="pt-BR" sz="1100" b="0" dirty="0">
                          <a:solidFill>
                            <a:schemeClr val="tx1"/>
                          </a:solidFill>
                        </a:rPr>
                        <a:t>2.191</a:t>
                      </a:r>
                    </a:p>
                  </a:txBody>
                  <a:tcPr/>
                </a:tc>
                <a:tc>
                  <a:txBody>
                    <a:bodyPr/>
                    <a:lstStyle/>
                    <a:p>
                      <a:r>
                        <a:rPr lang="pt-BR" sz="1100" b="0" dirty="0">
                          <a:solidFill>
                            <a:schemeClr val="tx1"/>
                          </a:solidFill>
                        </a:rPr>
                        <a:t>55.181</a:t>
                      </a:r>
                    </a:p>
                  </a:txBody>
                  <a:tcPr/>
                </a:tc>
                <a:extLst>
                  <a:ext uri="{0D108BD9-81ED-4DB2-BD59-A6C34878D82A}">
                    <a16:rowId xmlns:a16="http://schemas.microsoft.com/office/drawing/2014/main" val="10018"/>
                  </a:ext>
                </a:extLst>
              </a:tr>
              <a:tr h="258245">
                <a:tc>
                  <a:txBody>
                    <a:bodyPr/>
                    <a:lstStyle/>
                    <a:p>
                      <a:endParaRPr lang="pt-BR" sz="1100" b="0" dirty="0">
                        <a:solidFill>
                          <a:srgbClr val="FF0000"/>
                        </a:solidFill>
                      </a:endParaRPr>
                    </a:p>
                  </a:txBody>
                  <a:tcPr/>
                </a:tc>
                <a:tc>
                  <a:txBody>
                    <a:bodyPr/>
                    <a:lstStyle/>
                    <a:p>
                      <a:r>
                        <a:rPr lang="pt-BR" sz="1100" b="0" dirty="0">
                          <a:solidFill>
                            <a:schemeClr val="tx1"/>
                          </a:solidFill>
                        </a:rPr>
                        <a:t>2.48</a:t>
                      </a:r>
                    </a:p>
                  </a:txBody>
                  <a:tcPr/>
                </a:tc>
                <a:tc>
                  <a:txBody>
                    <a:bodyPr/>
                    <a:lstStyle/>
                    <a:p>
                      <a:r>
                        <a:rPr lang="pt-BR" sz="1100" b="0" dirty="0">
                          <a:solidFill>
                            <a:schemeClr val="tx1"/>
                          </a:solidFill>
                        </a:rPr>
                        <a:t>6.6</a:t>
                      </a:r>
                    </a:p>
                  </a:txBody>
                  <a:tcPr/>
                </a:tc>
                <a:tc>
                  <a:txBody>
                    <a:bodyPr/>
                    <a:lstStyle/>
                    <a:p>
                      <a:r>
                        <a:rPr lang="pt-BR" sz="1100" b="0" dirty="0">
                          <a:solidFill>
                            <a:schemeClr val="tx1"/>
                          </a:solidFill>
                        </a:rPr>
                        <a:t>73.889</a:t>
                      </a:r>
                    </a:p>
                  </a:txBody>
                  <a:tcPr/>
                </a:tc>
                <a:tc>
                  <a:txBody>
                    <a:bodyPr/>
                    <a:lstStyle/>
                    <a:p>
                      <a:endParaRPr lang="pt-BR" sz="1100" b="0" dirty="0">
                        <a:solidFill>
                          <a:srgbClr val="FF0000"/>
                        </a:solidFill>
                      </a:endParaRPr>
                    </a:p>
                  </a:txBody>
                  <a:tcPr/>
                </a:tc>
                <a:tc>
                  <a:txBody>
                    <a:bodyPr/>
                    <a:lstStyle/>
                    <a:p>
                      <a:endParaRPr lang="pt-BR" sz="1100" b="0" dirty="0">
                        <a:solidFill>
                          <a:srgbClr val="FF0000"/>
                        </a:solidFill>
                      </a:endParaRPr>
                    </a:p>
                  </a:txBody>
                  <a:tcPr/>
                </a:tc>
                <a:extLst>
                  <a:ext uri="{0D108BD9-81ED-4DB2-BD59-A6C34878D82A}">
                    <a16:rowId xmlns:a16="http://schemas.microsoft.com/office/drawing/2014/main" val="10019"/>
                  </a:ext>
                </a:extLst>
              </a:tr>
              <a:tr h="258245">
                <a:tc>
                  <a:txBody>
                    <a:bodyPr/>
                    <a:lstStyle/>
                    <a:p>
                      <a:r>
                        <a:rPr lang="pt-BR" sz="1100" b="1" dirty="0">
                          <a:solidFill>
                            <a:schemeClr val="tx1"/>
                          </a:solidFill>
                        </a:rPr>
                        <a:t>22/12/2014</a:t>
                      </a:r>
                    </a:p>
                  </a:txBody>
                  <a:tcPr/>
                </a:tc>
                <a:tc>
                  <a:txBody>
                    <a:bodyPr/>
                    <a:lstStyle/>
                    <a:p>
                      <a:r>
                        <a:rPr lang="pt-BR" sz="1100" b="1" dirty="0">
                          <a:solidFill>
                            <a:schemeClr val="tx1"/>
                          </a:solidFill>
                        </a:rPr>
                        <a:t>2.50</a:t>
                      </a:r>
                    </a:p>
                  </a:txBody>
                  <a:tcPr/>
                </a:tc>
                <a:tc>
                  <a:txBody>
                    <a:bodyPr/>
                    <a:lstStyle/>
                    <a:p>
                      <a:r>
                        <a:rPr lang="pt-BR" sz="1100" b="1" dirty="0">
                          <a:solidFill>
                            <a:schemeClr val="tx1"/>
                          </a:solidFill>
                        </a:rPr>
                        <a:t>6.8</a:t>
                      </a:r>
                    </a:p>
                  </a:txBody>
                  <a:tcPr/>
                </a:tc>
                <a:tc>
                  <a:txBody>
                    <a:bodyPr/>
                    <a:lstStyle/>
                    <a:p>
                      <a:r>
                        <a:rPr lang="pt-BR" sz="1100" b="1" dirty="0">
                          <a:solidFill>
                            <a:schemeClr val="tx1"/>
                          </a:solidFill>
                        </a:rPr>
                        <a:t>74.600</a:t>
                      </a:r>
                    </a:p>
                  </a:txBody>
                  <a:tcPr/>
                </a:tc>
                <a:tc>
                  <a:txBody>
                    <a:bodyPr/>
                    <a:lstStyle/>
                    <a:p>
                      <a:endParaRPr lang="pt-BR" sz="1100" b="1" dirty="0">
                        <a:solidFill>
                          <a:srgbClr val="FF0000"/>
                        </a:solidFill>
                      </a:endParaRPr>
                    </a:p>
                  </a:txBody>
                  <a:tcPr/>
                </a:tc>
                <a:tc>
                  <a:txBody>
                    <a:bodyPr/>
                    <a:lstStyle/>
                    <a:p>
                      <a:endParaRPr lang="pt-BR" sz="1100" b="1" dirty="0">
                        <a:solidFill>
                          <a:srgbClr val="FF0000"/>
                        </a:solidFill>
                      </a:endParaRPr>
                    </a:p>
                  </a:txBody>
                  <a:tcPr/>
                </a:tc>
                <a:extLst>
                  <a:ext uri="{0D108BD9-81ED-4DB2-BD59-A6C34878D82A}">
                    <a16:rowId xmlns:a16="http://schemas.microsoft.com/office/drawing/2014/main" val="10020"/>
                  </a:ext>
                </a:extLst>
              </a:tr>
              <a:tr h="204433">
                <a:tc>
                  <a:txBody>
                    <a:bodyPr/>
                    <a:lstStyle/>
                    <a:p>
                      <a:pPr algn="l" rtl="0" fontAlgn="t"/>
                      <a:r>
                        <a:rPr lang="pt-BR" sz="1100" b="1" i="0" u="none" strike="noStrike" dirty="0">
                          <a:solidFill>
                            <a:schemeClr val="bg1">
                              <a:lumMod val="50000"/>
                            </a:schemeClr>
                          </a:solidFill>
                          <a:latin typeface="Calibri"/>
                        </a:rPr>
                        <a:t>   29/06/2015</a:t>
                      </a:r>
                    </a:p>
                  </a:txBody>
                  <a:tcPr marL="7620" marR="7620" marT="7620" marB="0"/>
                </a:tc>
                <a:tc>
                  <a:txBody>
                    <a:bodyPr/>
                    <a:lstStyle/>
                    <a:p>
                      <a:pPr algn="l" rtl="0" fontAlgn="t"/>
                      <a:r>
                        <a:rPr lang="pt-BR" sz="1100" b="1" i="0" u="none" strike="noStrike" dirty="0">
                          <a:solidFill>
                            <a:schemeClr val="bg1">
                              <a:lumMod val="50000"/>
                            </a:schemeClr>
                          </a:solidFill>
                          <a:latin typeface="Calibri"/>
                        </a:rPr>
                        <a:t>   2.52</a:t>
                      </a:r>
                    </a:p>
                  </a:txBody>
                  <a:tcPr marL="7620" marR="7620" marT="7620" marB="0"/>
                </a:tc>
                <a:tc>
                  <a:txBody>
                    <a:bodyPr/>
                    <a:lstStyle/>
                    <a:p>
                      <a:pPr algn="l" rtl="0" fontAlgn="t"/>
                      <a:r>
                        <a:rPr lang="pt-BR" sz="1100" b="1" i="0" u="none" strike="noStrike" dirty="0">
                          <a:solidFill>
                            <a:schemeClr val="bg1">
                              <a:lumMod val="50000"/>
                            </a:schemeClr>
                          </a:solidFill>
                          <a:latin typeface="Calibri"/>
                        </a:rPr>
                        <a:t>   6.10</a:t>
                      </a:r>
                    </a:p>
                  </a:txBody>
                  <a:tcPr marL="7620" marR="7620" marT="7620" marB="0"/>
                </a:tc>
                <a:tc>
                  <a:txBody>
                    <a:bodyPr/>
                    <a:lstStyle/>
                    <a:p>
                      <a:pPr algn="l" rtl="0" fontAlgn="t"/>
                      <a:r>
                        <a:rPr lang="pt-BR" sz="1100" b="1" i="0" u="none" strike="noStrike" dirty="0">
                          <a:solidFill>
                            <a:schemeClr val="bg1">
                              <a:lumMod val="50000"/>
                            </a:schemeClr>
                          </a:solidFill>
                          <a:latin typeface="Calibri"/>
                        </a:rPr>
                        <a:t>   76.266</a:t>
                      </a:r>
                    </a:p>
                  </a:txBody>
                  <a:tcPr marL="7620" marR="7620" marT="7620" marB="0"/>
                </a:tc>
                <a:tc>
                  <a:txBody>
                    <a:bodyPr/>
                    <a:lstStyle/>
                    <a:p>
                      <a:pPr algn="l" fontAlgn="t"/>
                      <a:r>
                        <a:rPr lang="pt-BR" sz="1100" b="0" i="0" u="none" strike="noStrike" dirty="0">
                          <a:solidFill>
                            <a:schemeClr val="bg1">
                              <a:lumMod val="50000"/>
                            </a:schemeClr>
                          </a:solidFill>
                          <a:latin typeface="Calibri"/>
                        </a:rPr>
                        <a:t> </a:t>
                      </a:r>
                    </a:p>
                  </a:txBody>
                  <a:tcPr marL="7620" marR="7620" marT="7620" marB="0"/>
                </a:tc>
                <a:tc>
                  <a:txBody>
                    <a:bodyPr/>
                    <a:lstStyle/>
                    <a:p>
                      <a:pPr algn="l" fontAlgn="t"/>
                      <a:r>
                        <a:rPr lang="pt-BR" sz="1100" b="1" i="0" u="none" strike="noStrike" dirty="0">
                          <a:solidFill>
                            <a:schemeClr val="bg1">
                              <a:lumMod val="50000"/>
                            </a:schemeClr>
                          </a:solidFill>
                          <a:latin typeface="Calibri"/>
                        </a:rPr>
                        <a:t>   58.528</a:t>
                      </a:r>
                    </a:p>
                  </a:txBody>
                  <a:tcPr marL="7620" marR="7620" marT="7620" marB="0"/>
                </a:tc>
                <a:extLst>
                  <a:ext uri="{0D108BD9-81ED-4DB2-BD59-A6C34878D82A}">
                    <a16:rowId xmlns:a16="http://schemas.microsoft.com/office/drawing/2014/main" val="10021"/>
                  </a:ext>
                </a:extLst>
              </a:tr>
              <a:tr h="204433">
                <a:tc>
                  <a:txBody>
                    <a:bodyPr/>
                    <a:lstStyle/>
                    <a:p>
                      <a:pPr algn="l" rtl="0" fontAlgn="t"/>
                      <a:r>
                        <a:rPr lang="pt-BR" sz="1100" b="1" i="0" u="none" strike="noStrike" dirty="0">
                          <a:solidFill>
                            <a:srgbClr val="000000"/>
                          </a:solidFill>
                          <a:latin typeface="Calibri"/>
                        </a:rPr>
                        <a:t>   21/12/2015</a:t>
                      </a:r>
                    </a:p>
                  </a:txBody>
                  <a:tcPr marL="7620" marR="7620" marT="7620" marB="0"/>
                </a:tc>
                <a:tc>
                  <a:txBody>
                    <a:bodyPr/>
                    <a:lstStyle/>
                    <a:p>
                      <a:pPr algn="l" rtl="0" fontAlgn="t"/>
                      <a:r>
                        <a:rPr lang="pt-BR" sz="1100" b="1" i="0" u="none" strike="noStrike" dirty="0">
                          <a:solidFill>
                            <a:srgbClr val="000000"/>
                          </a:solidFill>
                          <a:latin typeface="Calibri"/>
                        </a:rPr>
                        <a:t>   2.54</a:t>
                      </a:r>
                    </a:p>
                  </a:txBody>
                  <a:tcPr marL="7620" marR="7620" marT="7620" marB="0"/>
                </a:tc>
                <a:tc>
                  <a:txBody>
                    <a:bodyPr/>
                    <a:lstStyle/>
                    <a:p>
                      <a:pPr algn="l" rtl="0" fontAlgn="t"/>
                      <a:r>
                        <a:rPr lang="pt-BR" sz="1100" b="1" i="0" u="none" strike="noStrike" dirty="0">
                          <a:solidFill>
                            <a:srgbClr val="000000"/>
                          </a:solidFill>
                          <a:latin typeface="Calibri"/>
                        </a:rPr>
                        <a:t>   6.12</a:t>
                      </a:r>
                    </a:p>
                  </a:txBody>
                  <a:tcPr marL="7620" marR="7620" marT="7620" marB="0"/>
                </a:tc>
                <a:tc>
                  <a:txBody>
                    <a:bodyPr/>
                    <a:lstStyle/>
                    <a:p>
                      <a:pPr algn="l" rtl="0" fontAlgn="t"/>
                      <a:r>
                        <a:rPr lang="pt-BR" sz="1100" b="1" i="0" u="none" strike="noStrike" dirty="0">
                          <a:solidFill>
                            <a:srgbClr val="000000"/>
                          </a:solidFill>
                          <a:latin typeface="Calibri"/>
                        </a:rPr>
                        <a:t>  </a:t>
                      </a:r>
                      <a:r>
                        <a:rPr lang="pt-BR" sz="1100" b="1" i="0" u="none" strike="noStrike" baseline="0" dirty="0">
                          <a:solidFill>
                            <a:srgbClr val="000000"/>
                          </a:solidFill>
                          <a:latin typeface="Calibri"/>
                        </a:rPr>
                        <a:t> </a:t>
                      </a:r>
                      <a:r>
                        <a:rPr lang="pt-BR" sz="1100" b="1" i="0" u="none" strike="noStrike" dirty="0">
                          <a:solidFill>
                            <a:srgbClr val="000000"/>
                          </a:solidFill>
                          <a:latin typeface="Calibri"/>
                        </a:rPr>
                        <a:t>78.959</a:t>
                      </a:r>
                    </a:p>
                  </a:txBody>
                  <a:tcPr marL="7620" marR="7620" marT="7620" marB="0"/>
                </a:tc>
                <a:tc>
                  <a:txBody>
                    <a:bodyPr/>
                    <a:lstStyle/>
                    <a:p>
                      <a:pPr algn="l" fontAlgn="t"/>
                      <a:endParaRPr lang="pt-BR" sz="1100" b="0" i="0" u="none" strike="noStrike">
                        <a:solidFill>
                          <a:srgbClr val="FF0000"/>
                        </a:solidFill>
                        <a:latin typeface="Calibri"/>
                      </a:endParaRPr>
                    </a:p>
                  </a:txBody>
                  <a:tcPr marL="7620" marR="7620" marT="7620" marB="0"/>
                </a:tc>
                <a:tc>
                  <a:txBody>
                    <a:bodyPr/>
                    <a:lstStyle/>
                    <a:p>
                      <a:pPr algn="l" fontAlgn="t"/>
                      <a:r>
                        <a:rPr lang="pt-BR" sz="1100" b="1" i="0" u="none" strike="noStrike" dirty="0">
                          <a:solidFill>
                            <a:srgbClr val="000000"/>
                          </a:solidFill>
                          <a:latin typeface="Calibri"/>
                        </a:rPr>
                        <a:t>   58.529</a:t>
                      </a:r>
                    </a:p>
                  </a:txBody>
                  <a:tcPr marL="7620" marR="7620" marT="7620" marB="0"/>
                </a:tc>
                <a:extLst>
                  <a:ext uri="{0D108BD9-81ED-4DB2-BD59-A6C34878D82A}">
                    <a16:rowId xmlns:a16="http://schemas.microsoft.com/office/drawing/2014/main" val="10022"/>
                  </a:ext>
                </a:extLst>
              </a:tr>
            </a:tbl>
          </a:graphicData>
        </a:graphic>
      </p:graphicFrame>
      <p:sp>
        <p:nvSpPr>
          <p:cNvPr id="2" name="Título 1"/>
          <p:cNvSpPr>
            <a:spLocks noGrp="1"/>
          </p:cNvSpPr>
          <p:nvPr>
            <p:ph type="title"/>
          </p:nvPr>
        </p:nvSpPr>
        <p:spPr/>
        <p:txBody>
          <a:bodyPr/>
          <a:lstStyle/>
          <a:p>
            <a:endParaRPr lang="pt-BR" dirty="0"/>
          </a:p>
        </p:txBody>
      </p:sp>
    </p:spTree>
    <p:extLst>
      <p:ext uri="{BB962C8B-B14F-4D97-AF65-F5344CB8AC3E}">
        <p14:creationId xmlns:p14="http://schemas.microsoft.com/office/powerpoint/2010/main" val="2608446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ítulo 1"/>
          <p:cNvSpPr>
            <a:spLocks noGrp="1"/>
          </p:cNvSpPr>
          <p:nvPr>
            <p:ph type="title"/>
          </p:nvPr>
        </p:nvSpPr>
        <p:spPr>
          <a:xfrm>
            <a:off x="457200" y="354013"/>
            <a:ext cx="8229600" cy="1143000"/>
          </a:xfrm>
        </p:spPr>
        <p:txBody>
          <a:bodyPr/>
          <a:lstStyle/>
          <a:p>
            <a:r>
              <a:rPr lang="pt-BR" altLang="pt-BR"/>
              <a:t>Algumas Implementações</a:t>
            </a:r>
          </a:p>
        </p:txBody>
      </p:sp>
      <p:sp>
        <p:nvSpPr>
          <p:cNvPr id="19459" name="Espaço Reservado para Conteúdo 2"/>
          <p:cNvSpPr>
            <a:spLocks noGrp="1"/>
          </p:cNvSpPr>
          <p:nvPr>
            <p:ph idx="1"/>
          </p:nvPr>
        </p:nvSpPr>
        <p:spPr/>
        <p:txBody>
          <a:bodyPr/>
          <a:lstStyle/>
          <a:p>
            <a:endParaRPr lang="pt-BR" altLang="pt-BR"/>
          </a:p>
        </p:txBody>
      </p:sp>
      <p:sp>
        <p:nvSpPr>
          <p:cNvPr id="19460" name="Espaço Reservado para Número de Slide 3"/>
          <p:cNvSpPr>
            <a:spLocks noGrp="1"/>
          </p:cNvSpPr>
          <p:nvPr>
            <p:ph type="sldNum" sz="quarter" idx="12"/>
          </p:nvPr>
        </p:nvSpPr>
        <p:spPr bwMode="auto">
          <a:xfrm>
            <a:off x="6820486" y="6490628"/>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F4495C8F-3F78-41D1-9D98-C09BDFFEE816}" type="slidenum">
              <a:rPr lang="en-US" altLang="pt-BR" sz="1200" smtClean="0">
                <a:solidFill>
                  <a:srgbClr val="898989"/>
                </a:solidFill>
              </a:rPr>
              <a:pPr>
                <a:spcBef>
                  <a:spcPct val="0"/>
                </a:spcBef>
                <a:buFontTx/>
                <a:buNone/>
              </a:pPr>
              <a:t>11</a:t>
            </a:fld>
            <a:endParaRPr lang="en-US" altLang="pt-BR" sz="1200" dirty="0">
              <a:solidFill>
                <a:srgbClr val="898989"/>
              </a:solidFill>
            </a:endParaRPr>
          </a:p>
        </p:txBody>
      </p:sp>
      <p:pic>
        <p:nvPicPr>
          <p:cNvPr id="19461" name="Image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2625" y="1647825"/>
            <a:ext cx="8004175" cy="450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endParaRPr lang="pt-BR" altLang="en-US" sz="1200" dirty="0">
              <a:solidFill>
                <a:srgbClr val="898989"/>
              </a:solidFill>
            </a:endParaRPr>
          </a:p>
        </p:txBody>
      </p:sp>
    </p:spTree>
    <p:extLst>
      <p:ext uri="{BB962C8B-B14F-4D97-AF65-F5344CB8AC3E}">
        <p14:creationId xmlns:p14="http://schemas.microsoft.com/office/powerpoint/2010/main" val="2863679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ítulo 1"/>
          <p:cNvSpPr>
            <a:spLocks noGrp="1"/>
          </p:cNvSpPr>
          <p:nvPr>
            <p:ph type="title"/>
          </p:nvPr>
        </p:nvSpPr>
        <p:spPr>
          <a:xfrm>
            <a:off x="457200" y="457200"/>
            <a:ext cx="8229600" cy="1143000"/>
          </a:xfrm>
        </p:spPr>
        <p:txBody>
          <a:bodyPr/>
          <a:lstStyle/>
          <a:p>
            <a:r>
              <a:rPr lang="pt-BR" altLang="pt-BR"/>
              <a:t>Uso nos EUA</a:t>
            </a:r>
          </a:p>
        </p:txBody>
      </p:sp>
      <p:sp>
        <p:nvSpPr>
          <p:cNvPr id="20483" name="Espaço Reservado para Conteúdo 2"/>
          <p:cNvSpPr>
            <a:spLocks noGrp="1"/>
          </p:cNvSpPr>
          <p:nvPr>
            <p:ph idx="1"/>
          </p:nvPr>
        </p:nvSpPr>
        <p:spPr/>
        <p:txBody>
          <a:bodyPr/>
          <a:lstStyle/>
          <a:p>
            <a:endParaRPr lang="pt-BR" altLang="pt-BR"/>
          </a:p>
        </p:txBody>
      </p:sp>
      <p:sp>
        <p:nvSpPr>
          <p:cNvPr id="20484" name="Espaço Reservado para Número de Slide 3"/>
          <p:cNvSpPr>
            <a:spLocks noGrp="1"/>
          </p:cNvSpPr>
          <p:nvPr>
            <p:ph type="sldNum" sz="quarter" idx="12"/>
          </p:nvPr>
        </p:nvSpPr>
        <p:spPr bwMode="auto">
          <a:xfrm>
            <a:off x="6834554" y="6522597"/>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1712343A-12A3-47B5-8CB7-46604AE62A85}" type="slidenum">
              <a:rPr lang="en-US" altLang="pt-BR" sz="1200" smtClean="0">
                <a:solidFill>
                  <a:srgbClr val="898989"/>
                </a:solidFill>
              </a:rPr>
              <a:pPr>
                <a:spcBef>
                  <a:spcPct val="0"/>
                </a:spcBef>
                <a:buFontTx/>
                <a:buNone/>
              </a:pPr>
              <a:t>12</a:t>
            </a:fld>
            <a:endParaRPr lang="en-US" altLang="pt-BR" sz="1200" dirty="0">
              <a:solidFill>
                <a:srgbClr val="898989"/>
              </a:solidFill>
            </a:endParaRPr>
          </a:p>
        </p:txBody>
      </p:sp>
      <p:pic>
        <p:nvPicPr>
          <p:cNvPr id="20485" name="Image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324850"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endParaRPr lang="pt-BR" altLang="en-US" sz="1200" dirty="0">
              <a:solidFill>
                <a:srgbClr val="898989"/>
              </a:solidFill>
            </a:endParaRPr>
          </a:p>
        </p:txBody>
      </p:sp>
    </p:spTree>
    <p:extLst>
      <p:ext uri="{BB962C8B-B14F-4D97-AF65-F5344CB8AC3E}">
        <p14:creationId xmlns:p14="http://schemas.microsoft.com/office/powerpoint/2010/main" val="3355809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ítulo 1"/>
          <p:cNvSpPr>
            <a:spLocks noGrp="1"/>
          </p:cNvSpPr>
          <p:nvPr>
            <p:ph type="title"/>
          </p:nvPr>
        </p:nvSpPr>
        <p:spPr>
          <a:xfrm>
            <a:off x="457200" y="384175"/>
            <a:ext cx="8229600" cy="1143000"/>
          </a:xfrm>
        </p:spPr>
        <p:txBody>
          <a:bodyPr/>
          <a:lstStyle/>
          <a:p>
            <a:r>
              <a:rPr lang="pt-BR" altLang="pt-BR"/>
              <a:t>Uma (longa) jornada... </a:t>
            </a:r>
          </a:p>
        </p:txBody>
      </p:sp>
      <p:sp>
        <p:nvSpPr>
          <p:cNvPr id="22531" name="Espaço Reservado para Conteúdo 2"/>
          <p:cNvSpPr>
            <a:spLocks noGrp="1"/>
          </p:cNvSpPr>
          <p:nvPr>
            <p:ph idx="1"/>
          </p:nvPr>
        </p:nvSpPr>
        <p:spPr/>
        <p:txBody>
          <a:bodyPr/>
          <a:lstStyle/>
          <a:p>
            <a:endParaRPr lang="pt-BR" altLang="pt-BR"/>
          </a:p>
        </p:txBody>
      </p:sp>
      <p:sp>
        <p:nvSpPr>
          <p:cNvPr id="22532" name="Espaço Reservado para Número de Slide 3"/>
          <p:cNvSpPr>
            <a:spLocks noGrp="1"/>
          </p:cNvSpPr>
          <p:nvPr>
            <p:ph type="sldNum" sz="quarter" idx="12"/>
          </p:nvPr>
        </p:nvSpPr>
        <p:spPr bwMode="auto">
          <a:xfrm>
            <a:off x="6824663"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20C7669B-A97B-4CA1-A9A4-374351C54B27}" type="slidenum">
              <a:rPr lang="en-US" altLang="pt-BR" sz="1200" smtClean="0">
                <a:solidFill>
                  <a:srgbClr val="898989"/>
                </a:solidFill>
              </a:rPr>
              <a:pPr>
                <a:spcBef>
                  <a:spcPct val="0"/>
                </a:spcBef>
                <a:buFontTx/>
                <a:buNone/>
              </a:pPr>
              <a:t>13</a:t>
            </a:fld>
            <a:endParaRPr lang="en-US" altLang="pt-BR" sz="1200" dirty="0">
              <a:solidFill>
                <a:srgbClr val="898989"/>
              </a:solidFill>
            </a:endParaRPr>
          </a:p>
        </p:txBody>
      </p:sp>
      <p:pic>
        <p:nvPicPr>
          <p:cNvPr id="22533" name="Image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738" y="1322388"/>
            <a:ext cx="8772525" cy="493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endParaRPr lang="pt-BR" altLang="en-US" sz="1200" dirty="0">
              <a:solidFill>
                <a:srgbClr val="898989"/>
              </a:solidFill>
            </a:endParaRPr>
          </a:p>
        </p:txBody>
      </p:sp>
    </p:spTree>
    <p:extLst>
      <p:ext uri="{BB962C8B-B14F-4D97-AF65-F5344CB8AC3E}">
        <p14:creationId xmlns:p14="http://schemas.microsoft.com/office/powerpoint/2010/main" val="524468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ítulo 1"/>
          <p:cNvSpPr>
            <a:spLocks noGrp="1"/>
          </p:cNvSpPr>
          <p:nvPr>
            <p:ph type="title"/>
          </p:nvPr>
        </p:nvSpPr>
        <p:spPr>
          <a:xfrm>
            <a:off x="457200" y="479425"/>
            <a:ext cx="8229600" cy="1143000"/>
          </a:xfrm>
        </p:spPr>
        <p:txBody>
          <a:bodyPr/>
          <a:lstStyle/>
          <a:p>
            <a:r>
              <a:rPr lang="pt-BR" altLang="pt-BR"/>
              <a:t>LOINC®</a:t>
            </a:r>
          </a:p>
        </p:txBody>
      </p:sp>
      <p:sp>
        <p:nvSpPr>
          <p:cNvPr id="31747"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p>
        </p:txBody>
      </p:sp>
      <p:sp>
        <p:nvSpPr>
          <p:cNvPr id="31748" name="Espaço Reservado para Número de Slide 5"/>
          <p:cNvSpPr>
            <a:spLocks noGrp="1"/>
          </p:cNvSpPr>
          <p:nvPr>
            <p:ph type="sldNum" sz="quarter" idx="12"/>
          </p:nvPr>
        </p:nvSpPr>
        <p:spPr bwMode="auto">
          <a:xfrm>
            <a:off x="6961163" y="6462493"/>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66789A36-A3C8-4E9A-BDC2-1F8421F25C98}" type="slidenum">
              <a:rPr lang="pt-BR" altLang="pt-BR" sz="1200" smtClean="0">
                <a:solidFill>
                  <a:srgbClr val="898989"/>
                </a:solidFill>
              </a:rPr>
              <a:pPr>
                <a:spcBef>
                  <a:spcPct val="0"/>
                </a:spcBef>
                <a:buFontTx/>
                <a:buNone/>
              </a:pPr>
              <a:t>14</a:t>
            </a:fld>
            <a:endParaRPr lang="pt-BR" altLang="pt-BR" sz="1200" dirty="0">
              <a:solidFill>
                <a:srgbClr val="898989"/>
              </a:solidFill>
            </a:endParaRPr>
          </a:p>
        </p:txBody>
      </p:sp>
      <p:sp>
        <p:nvSpPr>
          <p:cNvPr id="31749" name="Espaço Reservado para Conteúdo 2"/>
          <p:cNvSpPr>
            <a:spLocks noGrp="1"/>
          </p:cNvSpPr>
          <p:nvPr>
            <p:ph sz="quarter" idx="1"/>
          </p:nvPr>
        </p:nvSpPr>
        <p:spPr>
          <a:xfrm>
            <a:off x="827088" y="1417638"/>
            <a:ext cx="7708900" cy="4686300"/>
          </a:xfrm>
        </p:spPr>
        <p:txBody>
          <a:bodyPr/>
          <a:lstStyle/>
          <a:p>
            <a:r>
              <a:rPr lang="pt-BR" altLang="pt-BR" sz="2800"/>
              <a:t>Escopo</a:t>
            </a:r>
          </a:p>
          <a:p>
            <a:pPr lvl="1"/>
            <a:r>
              <a:rPr lang="pt-BR" altLang="pt-BR"/>
              <a:t>Na parte de laboratório, inclui todos os resultados de análises clínicas nas áreas de bioquímica, toxicologia e monitoramento de drogas, hematologia, sorologia, banco de sangue, microbiologia, citologia, anatomia patológica e fertilidade.</a:t>
            </a:r>
          </a:p>
          <a:p>
            <a:r>
              <a:rPr lang="pt-BR" altLang="pt-BR" sz="2800"/>
              <a:t>Código </a:t>
            </a:r>
          </a:p>
          <a:p>
            <a:pPr lvl="1"/>
            <a:r>
              <a:rPr lang="pt-BR" altLang="pt-BR"/>
              <a:t>Nenhuma estrutura intrínsica, exceto dígito de controle</a:t>
            </a:r>
          </a:p>
        </p:txBody>
      </p:sp>
    </p:spTree>
    <p:extLst>
      <p:ext uri="{BB962C8B-B14F-4D97-AF65-F5344CB8AC3E}">
        <p14:creationId xmlns:p14="http://schemas.microsoft.com/office/powerpoint/2010/main" val="4233759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ítulo 1"/>
          <p:cNvSpPr>
            <a:spLocks noGrp="1"/>
          </p:cNvSpPr>
          <p:nvPr>
            <p:ph type="title"/>
          </p:nvPr>
        </p:nvSpPr>
        <p:spPr>
          <a:xfrm>
            <a:off x="457200" y="452438"/>
            <a:ext cx="8229600" cy="1143000"/>
          </a:xfrm>
        </p:spPr>
        <p:txBody>
          <a:bodyPr/>
          <a:lstStyle/>
          <a:p>
            <a:r>
              <a:rPr lang="pt-BR" altLang="pt-BR"/>
              <a:t>LOINC®</a:t>
            </a:r>
          </a:p>
        </p:txBody>
      </p:sp>
      <p:sp>
        <p:nvSpPr>
          <p:cNvPr id="33795"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p>
        </p:txBody>
      </p:sp>
      <p:sp>
        <p:nvSpPr>
          <p:cNvPr id="33796" name="Espaço Reservado para Número de Slide 5"/>
          <p:cNvSpPr>
            <a:spLocks noGrp="1"/>
          </p:cNvSpPr>
          <p:nvPr>
            <p:ph type="sldNum" sz="quarter" idx="12"/>
          </p:nvPr>
        </p:nvSpPr>
        <p:spPr bwMode="auto">
          <a:xfrm>
            <a:off x="6792351"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FD8587B8-E408-4A68-BE70-71E87877C3F5}" type="slidenum">
              <a:rPr lang="pt-BR" altLang="pt-BR" sz="1200" smtClean="0">
                <a:solidFill>
                  <a:srgbClr val="898989"/>
                </a:solidFill>
              </a:rPr>
              <a:pPr>
                <a:spcBef>
                  <a:spcPct val="0"/>
                </a:spcBef>
                <a:buFontTx/>
                <a:buNone/>
              </a:pPr>
              <a:t>15</a:t>
            </a:fld>
            <a:endParaRPr lang="pt-BR" altLang="pt-BR" sz="1200" dirty="0">
              <a:solidFill>
                <a:srgbClr val="898989"/>
              </a:solidFill>
            </a:endParaRPr>
          </a:p>
        </p:txBody>
      </p:sp>
      <p:sp>
        <p:nvSpPr>
          <p:cNvPr id="33797" name="Espaço Reservado para Conteúdo 2"/>
          <p:cNvSpPr>
            <a:spLocks noGrp="1"/>
          </p:cNvSpPr>
          <p:nvPr>
            <p:ph sz="quarter" idx="1"/>
          </p:nvPr>
        </p:nvSpPr>
        <p:spPr>
          <a:xfrm>
            <a:off x="939800" y="1358900"/>
            <a:ext cx="7747000" cy="4837113"/>
          </a:xfrm>
        </p:spPr>
        <p:txBody>
          <a:bodyPr/>
          <a:lstStyle/>
          <a:p>
            <a:r>
              <a:rPr lang="pt-BR" altLang="pt-BR" sz="2800"/>
              <a:t>Política de desenvolvimento</a:t>
            </a:r>
          </a:p>
          <a:p>
            <a:pPr lvl="1"/>
            <a:r>
              <a:rPr lang="pt-BR" altLang="pt-BR"/>
              <a:t>Segue as melhores práticas para desenvolvimento de sistemas terminológicos, NUNCA reutilizando ou </a:t>
            </a:r>
            <a:r>
              <a:rPr lang="pt-BR" altLang="pt-BR" i="1"/>
              <a:t>deletando</a:t>
            </a:r>
            <a:r>
              <a:rPr lang="pt-BR" altLang="pt-BR"/>
              <a:t> códigos. Se um termo LOINC é identificado como errado ou duplicado, ele é marcado como censurado (“</a:t>
            </a:r>
            <a:r>
              <a:rPr lang="pt-BR" altLang="pt-BR" i="1"/>
              <a:t>deprecated</a:t>
            </a:r>
            <a:r>
              <a:rPr lang="pt-BR" altLang="pt-BR"/>
              <a:t>”), mas o registro não é removido. Há um campo de </a:t>
            </a:r>
            <a:r>
              <a:rPr lang="pt-BR" altLang="pt-BR" i="1"/>
              <a:t>status </a:t>
            </a:r>
            <a:r>
              <a:rPr lang="pt-BR" altLang="pt-BR"/>
              <a:t>do termo (</a:t>
            </a:r>
            <a:r>
              <a:rPr lang="pt-BR" altLang="pt-BR" i="1"/>
              <a:t>Active</a:t>
            </a:r>
            <a:r>
              <a:rPr lang="pt-BR" altLang="pt-BR"/>
              <a:t>; </a:t>
            </a:r>
            <a:r>
              <a:rPr lang="pt-BR" altLang="pt-BR" i="1"/>
              <a:t>Trial; Discouraged; Deprecated);</a:t>
            </a:r>
          </a:p>
          <a:p>
            <a:r>
              <a:rPr lang="pt-BR" altLang="pt-BR" sz="2800"/>
              <a:t>Nome pode mudar </a:t>
            </a:r>
          </a:p>
          <a:p>
            <a:pPr lvl="1"/>
            <a:endParaRPr lang="pt-BR" altLang="pt-BR"/>
          </a:p>
        </p:txBody>
      </p:sp>
    </p:spTree>
    <p:extLst>
      <p:ext uri="{BB962C8B-B14F-4D97-AF65-F5344CB8AC3E}">
        <p14:creationId xmlns:p14="http://schemas.microsoft.com/office/powerpoint/2010/main" val="3859529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ítulo 1"/>
          <p:cNvSpPr>
            <a:spLocks noGrp="1"/>
          </p:cNvSpPr>
          <p:nvPr>
            <p:ph type="title"/>
          </p:nvPr>
        </p:nvSpPr>
        <p:spPr>
          <a:xfrm>
            <a:off x="457200" y="523875"/>
            <a:ext cx="8229600" cy="1143000"/>
          </a:xfrm>
        </p:spPr>
        <p:txBody>
          <a:bodyPr/>
          <a:lstStyle/>
          <a:p>
            <a:r>
              <a:rPr lang="pt-BR" altLang="pt-BR"/>
              <a:t>LOINC®</a:t>
            </a:r>
          </a:p>
        </p:txBody>
      </p:sp>
      <p:sp>
        <p:nvSpPr>
          <p:cNvPr id="35843"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en-US" sz="1200" dirty="0">
                <a:solidFill>
                  <a:srgbClr val="898989"/>
                </a:solidFill>
              </a:rPr>
              <a:t>2016</a:t>
            </a:r>
          </a:p>
        </p:txBody>
      </p:sp>
      <p:sp>
        <p:nvSpPr>
          <p:cNvPr id="35844" name="Espaço Reservado para Número de Slide 5"/>
          <p:cNvSpPr>
            <a:spLocks noGrp="1"/>
          </p:cNvSpPr>
          <p:nvPr>
            <p:ph type="sldNum" sz="quarter" idx="12"/>
          </p:nvPr>
        </p:nvSpPr>
        <p:spPr bwMode="auto">
          <a:xfrm>
            <a:off x="6736080" y="6522597"/>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BB4BF4F9-3D1E-4B9F-AAE7-E3E2980E93F1}" type="slidenum">
              <a:rPr lang="pt-BR" altLang="en-US" sz="1200" smtClean="0">
                <a:solidFill>
                  <a:srgbClr val="898989"/>
                </a:solidFill>
              </a:rPr>
              <a:pPr>
                <a:spcBef>
                  <a:spcPct val="0"/>
                </a:spcBef>
                <a:buFontTx/>
                <a:buNone/>
              </a:pPr>
              <a:t>16</a:t>
            </a:fld>
            <a:endParaRPr lang="pt-BR" altLang="en-US" sz="1200">
              <a:solidFill>
                <a:srgbClr val="898989"/>
              </a:solidFill>
            </a:endParaRPr>
          </a:p>
        </p:txBody>
      </p:sp>
      <p:sp>
        <p:nvSpPr>
          <p:cNvPr id="3" name="Espaço Reservado para Conteúdo 2"/>
          <p:cNvSpPr>
            <a:spLocks noGrp="1"/>
          </p:cNvSpPr>
          <p:nvPr>
            <p:ph sz="quarter" idx="1"/>
          </p:nvPr>
        </p:nvSpPr>
        <p:spPr>
          <a:xfrm>
            <a:off x="457200" y="1666875"/>
            <a:ext cx="8229600" cy="4467225"/>
          </a:xfrm>
        </p:spPr>
        <p:txBody>
          <a:bodyPr/>
          <a:lstStyle/>
          <a:p>
            <a:pPr>
              <a:defRPr/>
            </a:pPr>
            <a:r>
              <a:rPr lang="pt-BR" sz="2800" dirty="0"/>
              <a:t>Um termo inclui as seguintes partes (principais):</a:t>
            </a:r>
          </a:p>
          <a:p>
            <a:pPr marL="1798638" lvl="4" indent="-457200">
              <a:buFont typeface="+mj-lt"/>
              <a:buAutoNum type="arabicPeriod"/>
              <a:defRPr/>
            </a:pPr>
            <a:r>
              <a:rPr lang="pt-BR" dirty="0"/>
              <a:t>Componente (</a:t>
            </a:r>
            <a:r>
              <a:rPr lang="pt-BR" dirty="0" err="1"/>
              <a:t>analito</a:t>
            </a:r>
            <a:r>
              <a:rPr lang="pt-BR" dirty="0"/>
              <a:t>) – ex.: potássio; hemoglobina; antígeno de superfície da hepatite.</a:t>
            </a:r>
          </a:p>
          <a:p>
            <a:pPr marL="1798638" lvl="4" indent="-457200">
              <a:buFont typeface="+mj-lt"/>
              <a:buAutoNum type="arabicPeriod"/>
              <a:defRPr/>
            </a:pPr>
            <a:r>
              <a:rPr lang="pt-BR" dirty="0"/>
              <a:t>Propriedade medida - ex.: concentração de massa; atividade enzimática.</a:t>
            </a:r>
          </a:p>
          <a:p>
            <a:pPr marL="1798638" lvl="4" indent="-457200">
              <a:buFont typeface="+mj-lt"/>
              <a:buAutoNum type="arabicPeriod"/>
              <a:defRPr/>
            </a:pPr>
            <a:r>
              <a:rPr lang="pt-BR" dirty="0"/>
              <a:t>Tempo – ex.: se a observação é medida em um momento (um ponto) ou se é durante um período (24 </a:t>
            </a:r>
            <a:r>
              <a:rPr lang="pt-BR" dirty="0" err="1"/>
              <a:t>hs</a:t>
            </a:r>
            <a:r>
              <a:rPr lang="pt-BR" dirty="0"/>
              <a:t>).</a:t>
            </a:r>
          </a:p>
          <a:p>
            <a:pPr marL="1798638" lvl="4" indent="-457200">
              <a:buFont typeface="+mj-lt"/>
              <a:buAutoNum type="arabicPeriod" startAt="4"/>
              <a:defRPr/>
            </a:pPr>
            <a:r>
              <a:rPr lang="pt-BR" dirty="0"/>
              <a:t>Sistema (“espécime ou material”) – ex.: sangue, urina.</a:t>
            </a:r>
          </a:p>
          <a:p>
            <a:pPr marL="1798638" lvl="4" indent="-457200">
              <a:buFont typeface="+mj-lt"/>
              <a:buAutoNum type="arabicPeriod" startAt="4"/>
              <a:defRPr/>
            </a:pPr>
            <a:r>
              <a:rPr lang="pt-BR" dirty="0"/>
              <a:t>Escala – ex.: quantitativo (medida de fato); ordinal (um </a:t>
            </a:r>
            <a:r>
              <a:rPr lang="pt-BR" dirty="0" err="1"/>
              <a:t>rank</a:t>
            </a:r>
            <a:r>
              <a:rPr lang="pt-BR" dirty="0"/>
              <a:t> de opções 1+, 2+, 3+); nominal (E. </a:t>
            </a:r>
            <a:r>
              <a:rPr lang="pt-BR" dirty="0" err="1"/>
              <a:t>coli</a:t>
            </a:r>
            <a:r>
              <a:rPr lang="pt-BR" dirty="0"/>
              <a:t>, por ex.) ou uma narração (laudo do RX, etc.).</a:t>
            </a:r>
          </a:p>
          <a:p>
            <a:pPr marL="1798638" lvl="4" indent="-457200">
              <a:buFont typeface="+mj-lt"/>
              <a:buAutoNum type="arabicPeriod" startAt="4"/>
              <a:defRPr/>
            </a:pPr>
            <a:r>
              <a:rPr lang="pt-BR" dirty="0"/>
              <a:t>Método - quando for relevante.</a:t>
            </a:r>
          </a:p>
          <a:p>
            <a:pPr marL="1798638" lvl="4" indent="-457200">
              <a:buFont typeface="+mj-lt"/>
              <a:buAutoNum type="arabicPeriod" startAt="4"/>
              <a:defRPr/>
            </a:pPr>
            <a:endParaRPr lang="pt-BR" dirty="0"/>
          </a:p>
          <a:p>
            <a:pPr marL="3175" indent="0">
              <a:buNone/>
              <a:defRPr/>
            </a:pPr>
            <a:endParaRPr lang="pt-BR" dirty="0"/>
          </a:p>
        </p:txBody>
      </p:sp>
    </p:spTree>
    <p:extLst>
      <p:ext uri="{BB962C8B-B14F-4D97-AF65-F5344CB8AC3E}">
        <p14:creationId xmlns:p14="http://schemas.microsoft.com/office/powerpoint/2010/main" val="3239563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p:cNvSpPr>
            <a:spLocks noGrp="1"/>
          </p:cNvSpPr>
          <p:nvPr>
            <p:ph type="title"/>
          </p:nvPr>
        </p:nvSpPr>
        <p:spPr>
          <a:xfrm>
            <a:off x="323850" y="506413"/>
            <a:ext cx="8229600" cy="1143000"/>
          </a:xfrm>
        </p:spPr>
        <p:txBody>
          <a:bodyPr/>
          <a:lstStyle/>
          <a:p>
            <a:r>
              <a:rPr lang="pt-BR" altLang="pt-BR"/>
              <a:t>Anatomia do termo LOINC®</a:t>
            </a:r>
          </a:p>
        </p:txBody>
      </p:sp>
      <p:sp>
        <p:nvSpPr>
          <p:cNvPr id="37891"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p>
        </p:txBody>
      </p:sp>
      <p:sp>
        <p:nvSpPr>
          <p:cNvPr id="37892" name="Espaço Reservado para Número de Slide 5"/>
          <p:cNvSpPr>
            <a:spLocks noGrp="1"/>
          </p:cNvSpPr>
          <p:nvPr>
            <p:ph type="sldNum" sz="quarter" idx="12"/>
          </p:nvPr>
        </p:nvSpPr>
        <p:spPr bwMode="auto">
          <a:xfrm>
            <a:off x="675559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E51431F2-E828-4EFE-9DA3-5513C244EEB2}" type="slidenum">
              <a:rPr lang="pt-BR" altLang="pt-BR" sz="1200" smtClean="0">
                <a:solidFill>
                  <a:srgbClr val="898989"/>
                </a:solidFill>
              </a:rPr>
              <a:pPr>
                <a:spcBef>
                  <a:spcPct val="0"/>
                </a:spcBef>
                <a:buFontTx/>
                <a:buNone/>
              </a:pPr>
              <a:t>17</a:t>
            </a:fld>
            <a:endParaRPr lang="pt-BR" altLang="pt-BR" sz="1200" dirty="0">
              <a:solidFill>
                <a:srgbClr val="898989"/>
              </a:solidFill>
            </a:endParaRPr>
          </a:p>
        </p:txBody>
      </p:sp>
      <p:sp>
        <p:nvSpPr>
          <p:cNvPr id="37893" name="Espaço Reservado para Conteúdo 6"/>
          <p:cNvSpPr>
            <a:spLocks noGrp="1"/>
          </p:cNvSpPr>
          <p:nvPr>
            <p:ph sz="quarter" idx="1"/>
          </p:nvPr>
        </p:nvSpPr>
        <p:spPr>
          <a:xfrm>
            <a:off x="742950" y="1781175"/>
            <a:ext cx="8267700" cy="369888"/>
          </a:xfrm>
          <a:solidFill>
            <a:srgbClr val="FFEAA7"/>
          </a:solidFill>
          <a:ln>
            <a:solidFill>
              <a:schemeClr val="accent1"/>
            </a:solidFill>
            <a:miter lim="800000"/>
            <a:headEnd/>
            <a:tailEnd/>
          </a:ln>
        </p:spPr>
        <p:txBody>
          <a:bodyPr>
            <a:spAutoFit/>
          </a:bodyPr>
          <a:lstStyle/>
          <a:p>
            <a:r>
              <a:rPr lang="pt-BR" altLang="pt-BR" sz="1800"/>
              <a:t>5193-8:Hepatitis B virus surface Ab:Acnc:Pt:Ser:Qn:EIA</a:t>
            </a:r>
          </a:p>
        </p:txBody>
      </p:sp>
      <p:graphicFrame>
        <p:nvGraphicFramePr>
          <p:cNvPr id="8" name="Tabela 7"/>
          <p:cNvGraphicFramePr>
            <a:graphicFrameLocks noGrp="1"/>
          </p:cNvGraphicFramePr>
          <p:nvPr/>
        </p:nvGraphicFramePr>
        <p:xfrm>
          <a:off x="639763" y="3514725"/>
          <a:ext cx="8178800" cy="2595565"/>
        </p:xfrm>
        <a:graphic>
          <a:graphicData uri="http://schemas.openxmlformats.org/drawingml/2006/table">
            <a:tbl>
              <a:tblPr firstRow="1" bandRow="1">
                <a:tableStyleId>{5C22544A-7EE6-4342-B048-85BDC9FD1C3A}</a:tableStyleId>
              </a:tblPr>
              <a:tblGrid>
                <a:gridCol w="4089400">
                  <a:extLst>
                    <a:ext uri="{9D8B030D-6E8A-4147-A177-3AD203B41FA5}">
                      <a16:colId xmlns:a16="http://schemas.microsoft.com/office/drawing/2014/main" val="20000"/>
                    </a:ext>
                  </a:extLst>
                </a:gridCol>
                <a:gridCol w="4089400">
                  <a:extLst>
                    <a:ext uri="{9D8B030D-6E8A-4147-A177-3AD203B41FA5}">
                      <a16:colId xmlns:a16="http://schemas.microsoft.com/office/drawing/2014/main" val="20001"/>
                    </a:ext>
                  </a:extLst>
                </a:gridCol>
              </a:tblGrid>
              <a:tr h="370795">
                <a:tc>
                  <a:txBody>
                    <a:bodyPr/>
                    <a:lstStyle/>
                    <a:p>
                      <a:r>
                        <a:rPr lang="pt-BR" sz="1800" dirty="0" err="1">
                          <a:solidFill>
                            <a:schemeClr val="tx1"/>
                          </a:solidFill>
                        </a:rPr>
                        <a:t>Cod</a:t>
                      </a:r>
                      <a:r>
                        <a:rPr lang="pt-BR" sz="1800" dirty="0">
                          <a:solidFill>
                            <a:schemeClr val="tx1"/>
                          </a:solidFill>
                        </a:rPr>
                        <a:t> LOINC</a:t>
                      </a:r>
                    </a:p>
                  </a:txBody>
                  <a:tcPr marT="45714" marB="45714">
                    <a:solidFill>
                      <a:srgbClr val="FFC000"/>
                    </a:solidFill>
                  </a:tcPr>
                </a:tc>
                <a:tc>
                  <a:txBody>
                    <a:bodyPr/>
                    <a:lstStyle/>
                    <a:p>
                      <a:r>
                        <a:rPr lang="pt-BR" sz="1800" dirty="0">
                          <a:solidFill>
                            <a:schemeClr val="tx1"/>
                          </a:solidFill>
                        </a:rPr>
                        <a:t>5193-8</a:t>
                      </a:r>
                    </a:p>
                  </a:txBody>
                  <a:tcPr marT="45714" marB="45714">
                    <a:solidFill>
                      <a:srgbClr val="FFC000"/>
                    </a:solidFill>
                  </a:tcPr>
                </a:tc>
                <a:extLst>
                  <a:ext uri="{0D108BD9-81ED-4DB2-BD59-A6C34878D82A}">
                    <a16:rowId xmlns:a16="http://schemas.microsoft.com/office/drawing/2014/main" val="10000"/>
                  </a:ext>
                </a:extLst>
              </a:tr>
              <a:tr h="370795">
                <a:tc>
                  <a:txBody>
                    <a:bodyPr/>
                    <a:lstStyle/>
                    <a:p>
                      <a:r>
                        <a:rPr lang="pt-BR" sz="1800" dirty="0">
                          <a:solidFill>
                            <a:srgbClr val="C00000"/>
                          </a:solidFill>
                        </a:rPr>
                        <a:t>Componente</a:t>
                      </a:r>
                    </a:p>
                  </a:txBody>
                  <a:tcPr marT="45714" marB="45714"/>
                </a:tc>
                <a:tc>
                  <a:txBody>
                    <a:bodyPr/>
                    <a:lstStyle/>
                    <a:p>
                      <a:r>
                        <a:rPr lang="pt-BR" sz="1800" dirty="0"/>
                        <a:t>Hepatite B vírus superfície Ac</a:t>
                      </a:r>
                    </a:p>
                  </a:txBody>
                  <a:tcPr marT="45714" marB="45714"/>
                </a:tc>
                <a:extLst>
                  <a:ext uri="{0D108BD9-81ED-4DB2-BD59-A6C34878D82A}">
                    <a16:rowId xmlns:a16="http://schemas.microsoft.com/office/drawing/2014/main" val="10001"/>
                  </a:ext>
                </a:extLst>
              </a:tr>
              <a:tr h="370795">
                <a:tc>
                  <a:txBody>
                    <a:bodyPr/>
                    <a:lstStyle/>
                    <a:p>
                      <a:r>
                        <a:rPr lang="pt-BR" sz="1800" dirty="0">
                          <a:solidFill>
                            <a:srgbClr val="C00000"/>
                          </a:solidFill>
                        </a:rPr>
                        <a:t>Propriedade</a:t>
                      </a:r>
                    </a:p>
                  </a:txBody>
                  <a:tcPr marT="45714" marB="45714"/>
                </a:tc>
                <a:tc>
                  <a:txBody>
                    <a:bodyPr/>
                    <a:lstStyle/>
                    <a:p>
                      <a:r>
                        <a:rPr lang="pt-BR" sz="1800" dirty="0" err="1"/>
                        <a:t>ACnc</a:t>
                      </a:r>
                      <a:endParaRPr lang="pt-BR" sz="1800" dirty="0"/>
                    </a:p>
                  </a:txBody>
                  <a:tcPr marT="45714" marB="45714"/>
                </a:tc>
                <a:extLst>
                  <a:ext uri="{0D108BD9-81ED-4DB2-BD59-A6C34878D82A}">
                    <a16:rowId xmlns:a16="http://schemas.microsoft.com/office/drawing/2014/main" val="10002"/>
                  </a:ext>
                </a:extLst>
              </a:tr>
              <a:tr h="370795">
                <a:tc>
                  <a:txBody>
                    <a:bodyPr/>
                    <a:lstStyle/>
                    <a:p>
                      <a:r>
                        <a:rPr lang="pt-BR" sz="1800" dirty="0">
                          <a:solidFill>
                            <a:srgbClr val="C00000"/>
                          </a:solidFill>
                        </a:rPr>
                        <a:t>Tempo</a:t>
                      </a:r>
                    </a:p>
                  </a:txBody>
                  <a:tcPr marT="45714" marB="45714"/>
                </a:tc>
                <a:tc>
                  <a:txBody>
                    <a:bodyPr/>
                    <a:lstStyle/>
                    <a:p>
                      <a:r>
                        <a:rPr lang="pt-BR" sz="1800" dirty="0" err="1"/>
                        <a:t>Pt</a:t>
                      </a:r>
                      <a:r>
                        <a:rPr lang="pt-BR" sz="1800" dirty="0"/>
                        <a:t> (pontual</a:t>
                      </a:r>
                      <a:r>
                        <a:rPr lang="pt-BR" sz="1800" baseline="0" dirty="0"/>
                        <a:t> – medida isolada)</a:t>
                      </a:r>
                      <a:endParaRPr lang="pt-BR" sz="1800" dirty="0"/>
                    </a:p>
                  </a:txBody>
                  <a:tcPr marT="45714" marB="45714"/>
                </a:tc>
                <a:extLst>
                  <a:ext uri="{0D108BD9-81ED-4DB2-BD59-A6C34878D82A}">
                    <a16:rowId xmlns:a16="http://schemas.microsoft.com/office/drawing/2014/main" val="10003"/>
                  </a:ext>
                </a:extLst>
              </a:tr>
              <a:tr h="370795">
                <a:tc>
                  <a:txBody>
                    <a:bodyPr/>
                    <a:lstStyle/>
                    <a:p>
                      <a:r>
                        <a:rPr lang="pt-BR" sz="1800" dirty="0">
                          <a:solidFill>
                            <a:srgbClr val="C00000"/>
                          </a:solidFill>
                        </a:rPr>
                        <a:t>Sistema (Material)</a:t>
                      </a:r>
                    </a:p>
                  </a:txBody>
                  <a:tcPr marT="45714" marB="45714"/>
                </a:tc>
                <a:tc>
                  <a:txBody>
                    <a:bodyPr/>
                    <a:lstStyle/>
                    <a:p>
                      <a:r>
                        <a:rPr lang="pt-BR" sz="1800" dirty="0"/>
                        <a:t>Ser (Soro)</a:t>
                      </a:r>
                    </a:p>
                  </a:txBody>
                  <a:tcPr marT="45714" marB="45714"/>
                </a:tc>
                <a:extLst>
                  <a:ext uri="{0D108BD9-81ED-4DB2-BD59-A6C34878D82A}">
                    <a16:rowId xmlns:a16="http://schemas.microsoft.com/office/drawing/2014/main" val="10004"/>
                  </a:ext>
                </a:extLst>
              </a:tr>
              <a:tr h="370795">
                <a:tc>
                  <a:txBody>
                    <a:bodyPr/>
                    <a:lstStyle/>
                    <a:p>
                      <a:r>
                        <a:rPr lang="pt-BR" sz="1800" dirty="0">
                          <a:solidFill>
                            <a:srgbClr val="C00000"/>
                          </a:solidFill>
                        </a:rPr>
                        <a:t>Escala</a:t>
                      </a:r>
                    </a:p>
                  </a:txBody>
                  <a:tcPr marT="45714" marB="45714"/>
                </a:tc>
                <a:tc>
                  <a:txBody>
                    <a:bodyPr/>
                    <a:lstStyle/>
                    <a:p>
                      <a:r>
                        <a:rPr lang="pt-BR" sz="1800" dirty="0" err="1"/>
                        <a:t>Qn</a:t>
                      </a:r>
                      <a:endParaRPr lang="pt-BR" sz="1800" dirty="0"/>
                    </a:p>
                  </a:txBody>
                  <a:tcPr marT="45714" marB="45714"/>
                </a:tc>
                <a:extLst>
                  <a:ext uri="{0D108BD9-81ED-4DB2-BD59-A6C34878D82A}">
                    <a16:rowId xmlns:a16="http://schemas.microsoft.com/office/drawing/2014/main" val="10005"/>
                  </a:ext>
                </a:extLst>
              </a:tr>
              <a:tr h="370795">
                <a:tc>
                  <a:txBody>
                    <a:bodyPr/>
                    <a:lstStyle/>
                    <a:p>
                      <a:r>
                        <a:rPr lang="pt-BR" sz="1800" dirty="0">
                          <a:solidFill>
                            <a:srgbClr val="C00000"/>
                          </a:solidFill>
                        </a:rPr>
                        <a:t>Método</a:t>
                      </a:r>
                    </a:p>
                  </a:txBody>
                  <a:tcPr marT="45714" marB="45714"/>
                </a:tc>
                <a:tc>
                  <a:txBody>
                    <a:bodyPr/>
                    <a:lstStyle/>
                    <a:p>
                      <a:r>
                        <a:rPr lang="pt-BR" sz="1800" dirty="0"/>
                        <a:t>EIA</a:t>
                      </a:r>
                    </a:p>
                  </a:txBody>
                  <a:tcPr marT="45714" marB="45714"/>
                </a:tc>
                <a:extLst>
                  <a:ext uri="{0D108BD9-81ED-4DB2-BD59-A6C34878D82A}">
                    <a16:rowId xmlns:a16="http://schemas.microsoft.com/office/drawing/2014/main" val="10006"/>
                  </a:ext>
                </a:extLst>
              </a:tr>
            </a:tbl>
          </a:graphicData>
        </a:graphic>
      </p:graphicFrame>
      <p:sp>
        <p:nvSpPr>
          <p:cNvPr id="37920" name="Espaço Reservado para Conteúdo 6"/>
          <p:cNvSpPr txBox="1">
            <a:spLocks/>
          </p:cNvSpPr>
          <p:nvPr/>
        </p:nvSpPr>
        <p:spPr bwMode="auto">
          <a:xfrm>
            <a:off x="742950" y="2330450"/>
            <a:ext cx="8267700" cy="369888"/>
          </a:xfrm>
          <a:prstGeom prst="rect">
            <a:avLst/>
          </a:prstGeom>
          <a:solidFill>
            <a:srgbClr val="FFEAA7"/>
          </a:solidFill>
          <a:ln w="9525">
            <a:solidFill>
              <a:schemeClr val="accent1"/>
            </a:solidFill>
            <a:miter lim="800000"/>
            <a:headEnd/>
            <a:tailEnd/>
          </a:ln>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buFontTx/>
              <a:buChar char="•"/>
            </a:pPr>
            <a:r>
              <a:rPr lang="pt-BR" altLang="pt-BR" sz="1800"/>
              <a:t>5193-8:Hepatite B vírus superfície Ac:Acnc:Pt:Ser:Qn:EIA</a:t>
            </a:r>
          </a:p>
        </p:txBody>
      </p:sp>
      <p:sp>
        <p:nvSpPr>
          <p:cNvPr id="37921" name="Espaço Reservado para Conteúdo 6"/>
          <p:cNvSpPr txBox="1">
            <a:spLocks/>
          </p:cNvSpPr>
          <p:nvPr/>
        </p:nvSpPr>
        <p:spPr bwMode="auto">
          <a:xfrm>
            <a:off x="323850" y="2921000"/>
            <a:ext cx="8686800" cy="369888"/>
          </a:xfrm>
          <a:prstGeom prst="rect">
            <a:avLst/>
          </a:prstGeom>
          <a:solidFill>
            <a:srgbClr val="FFEAA7"/>
          </a:solidFill>
          <a:ln w="9525">
            <a:solidFill>
              <a:schemeClr val="accent1"/>
            </a:solidFill>
            <a:miter lim="800000"/>
            <a:headEnd/>
            <a:tailEnd/>
          </a:ln>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buFontTx/>
              <a:buNone/>
            </a:pPr>
            <a:r>
              <a:rPr lang="pt-BR" altLang="pt-BR" sz="1800"/>
              <a:t>Descrição Local: Anticorpos anti-HBs (Hepatite B) (soro) [unid/vol] - imunoensaio</a:t>
            </a:r>
          </a:p>
        </p:txBody>
      </p:sp>
    </p:spTree>
    <p:extLst>
      <p:ext uri="{BB962C8B-B14F-4D97-AF65-F5344CB8AC3E}">
        <p14:creationId xmlns:p14="http://schemas.microsoft.com/office/powerpoint/2010/main" val="4092856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ítulo 1"/>
          <p:cNvSpPr>
            <a:spLocks noGrp="1"/>
          </p:cNvSpPr>
          <p:nvPr>
            <p:ph type="title"/>
          </p:nvPr>
        </p:nvSpPr>
        <p:spPr>
          <a:xfrm>
            <a:off x="457200" y="533400"/>
            <a:ext cx="8229600" cy="1143000"/>
          </a:xfrm>
        </p:spPr>
        <p:txBody>
          <a:bodyPr/>
          <a:lstStyle/>
          <a:p>
            <a:r>
              <a:rPr lang="pt-BR" altLang="pt-BR"/>
              <a:t>LOINC x SIGTAP</a:t>
            </a:r>
          </a:p>
        </p:txBody>
      </p:sp>
      <p:sp>
        <p:nvSpPr>
          <p:cNvPr id="44035"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endParaRPr lang="pt-BR" altLang="en-US" sz="1200" dirty="0">
              <a:solidFill>
                <a:srgbClr val="898989"/>
              </a:solidFill>
            </a:endParaRPr>
          </a:p>
        </p:txBody>
      </p:sp>
      <p:sp>
        <p:nvSpPr>
          <p:cNvPr id="44036" name="Espaço Reservado para Número de Slide 5"/>
          <p:cNvSpPr>
            <a:spLocks noGrp="1"/>
          </p:cNvSpPr>
          <p:nvPr>
            <p:ph type="sldNum" sz="quarter" idx="12"/>
          </p:nvPr>
        </p:nvSpPr>
        <p:spPr bwMode="auto">
          <a:xfrm>
            <a:off x="6984634" y="6492656"/>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CC14E35C-DA76-4CCC-8020-AA6D4B5C887C}" type="slidenum">
              <a:rPr lang="pt-BR" altLang="en-US" sz="1200" smtClean="0">
                <a:solidFill>
                  <a:srgbClr val="898989"/>
                </a:solidFill>
              </a:rPr>
              <a:pPr>
                <a:spcBef>
                  <a:spcPct val="0"/>
                </a:spcBef>
                <a:buFontTx/>
                <a:buNone/>
              </a:pPr>
              <a:t>18</a:t>
            </a:fld>
            <a:endParaRPr lang="pt-BR" altLang="en-US" sz="1200" dirty="0">
              <a:solidFill>
                <a:srgbClr val="898989"/>
              </a:solidFill>
            </a:endParaRPr>
          </a:p>
        </p:txBody>
      </p:sp>
      <p:sp>
        <p:nvSpPr>
          <p:cNvPr id="44037" name="Espaço Reservado para Conteúdo 2"/>
          <p:cNvSpPr>
            <a:spLocks noGrp="1"/>
          </p:cNvSpPr>
          <p:nvPr>
            <p:ph sz="quarter" idx="1"/>
          </p:nvPr>
        </p:nvSpPr>
        <p:spPr>
          <a:xfrm>
            <a:off x="457200" y="1860550"/>
            <a:ext cx="8229600" cy="4525963"/>
          </a:xfrm>
        </p:spPr>
        <p:txBody>
          <a:bodyPr/>
          <a:lstStyle/>
          <a:p>
            <a:r>
              <a:rPr lang="pt-BR" altLang="pt-BR"/>
              <a:t>Cada registro LOINC corresponde ao resultado de um único teste ou a um painel (conjunto de outros códigos LOINC);</a:t>
            </a:r>
          </a:p>
          <a:p>
            <a:endParaRPr lang="pt-BR" altLang="pt-BR"/>
          </a:p>
          <a:p>
            <a:r>
              <a:rPr lang="pt-BR" altLang="pt-BR"/>
              <a:t>Ex.:	</a:t>
            </a:r>
          </a:p>
          <a:p>
            <a:pPr lvl="1"/>
            <a:endParaRPr lang="pt-BR" altLang="pt-BR"/>
          </a:p>
          <a:p>
            <a:pPr lvl="1"/>
            <a:endParaRPr lang="pt-BR" altLang="pt-BR"/>
          </a:p>
        </p:txBody>
      </p:sp>
      <p:graphicFrame>
        <p:nvGraphicFramePr>
          <p:cNvPr id="8" name="Tabela 7"/>
          <p:cNvGraphicFramePr>
            <a:graphicFrameLocks noGrp="1"/>
          </p:cNvGraphicFramePr>
          <p:nvPr/>
        </p:nvGraphicFramePr>
        <p:xfrm>
          <a:off x="1550988" y="3698875"/>
          <a:ext cx="6934200" cy="1925639"/>
        </p:xfrm>
        <a:graphic>
          <a:graphicData uri="http://schemas.openxmlformats.org/drawingml/2006/table">
            <a:tbl>
              <a:tblPr firstRow="1" bandRow="1">
                <a:tableStyleId>{21E4AEA4-8DFA-4A89-87EB-49C32662AFE0}</a:tableStyleId>
              </a:tblPr>
              <a:tblGrid>
                <a:gridCol w="14097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tblGrid>
              <a:tr h="640186">
                <a:tc>
                  <a:txBody>
                    <a:bodyPr/>
                    <a:lstStyle/>
                    <a:p>
                      <a:r>
                        <a:rPr lang="pt-BR" sz="1800" dirty="0"/>
                        <a:t>COD SIGTAP</a:t>
                      </a:r>
                    </a:p>
                  </a:txBody>
                  <a:tcPr marT="45728" marB="45728"/>
                </a:tc>
                <a:tc>
                  <a:txBody>
                    <a:bodyPr/>
                    <a:lstStyle/>
                    <a:p>
                      <a:r>
                        <a:rPr lang="pt-BR" sz="1800" dirty="0"/>
                        <a:t>DESC</a:t>
                      </a:r>
                    </a:p>
                  </a:txBody>
                  <a:tcPr marT="45728" marB="45728"/>
                </a:tc>
                <a:tc>
                  <a:txBody>
                    <a:bodyPr/>
                    <a:lstStyle/>
                    <a:p>
                      <a:r>
                        <a:rPr lang="pt-BR" sz="1800" dirty="0"/>
                        <a:t>COD LOINC</a:t>
                      </a:r>
                    </a:p>
                  </a:txBody>
                  <a:tcPr marT="45728" marB="45728"/>
                </a:tc>
                <a:tc>
                  <a:txBody>
                    <a:bodyPr/>
                    <a:lstStyle/>
                    <a:p>
                      <a:r>
                        <a:rPr lang="pt-BR" sz="1800" dirty="0"/>
                        <a:t>DESC LOCAL</a:t>
                      </a:r>
                    </a:p>
                  </a:txBody>
                  <a:tcPr marT="45728" marB="45728"/>
                </a:tc>
                <a:extLst>
                  <a:ext uri="{0D108BD9-81ED-4DB2-BD59-A6C34878D82A}">
                    <a16:rowId xmlns:a16="http://schemas.microsoft.com/office/drawing/2014/main" val="10000"/>
                  </a:ext>
                </a:extLst>
              </a:tr>
              <a:tr h="457276">
                <a:tc>
                  <a:txBody>
                    <a:bodyPr/>
                    <a:lstStyle/>
                    <a:p>
                      <a:r>
                        <a:rPr lang="pt-BR" sz="1200" dirty="0"/>
                        <a:t>020201012</a:t>
                      </a:r>
                    </a:p>
                  </a:txBody>
                  <a:tcPr marT="45728" marB="45728"/>
                </a:tc>
                <a:tc>
                  <a:txBody>
                    <a:bodyPr/>
                    <a:lstStyle/>
                    <a:p>
                      <a:r>
                        <a:rPr lang="pt-BR" sz="1200" dirty="0"/>
                        <a:t>Dosagem</a:t>
                      </a:r>
                      <a:r>
                        <a:rPr lang="pt-BR" sz="1200" baseline="0" dirty="0"/>
                        <a:t> de ácido úrico</a:t>
                      </a:r>
                      <a:endParaRPr lang="pt-BR" sz="1200" dirty="0"/>
                    </a:p>
                  </a:txBody>
                  <a:tcPr marT="45728" marB="45728"/>
                </a:tc>
                <a:tc>
                  <a:txBody>
                    <a:bodyPr/>
                    <a:lstStyle/>
                    <a:p>
                      <a:r>
                        <a:rPr lang="pt-BR" sz="1200" dirty="0"/>
                        <a:t>3087-4</a:t>
                      </a:r>
                    </a:p>
                  </a:txBody>
                  <a:tcPr marT="45728" marB="45728"/>
                </a:tc>
                <a:tc>
                  <a:txBody>
                    <a:bodyPr/>
                    <a:lstStyle/>
                    <a:p>
                      <a:r>
                        <a:rPr lang="pt-BR" sz="1200" dirty="0"/>
                        <a:t>Ácido</a:t>
                      </a:r>
                      <a:r>
                        <a:rPr lang="pt-BR" sz="1200" baseline="0" dirty="0"/>
                        <a:t> úrico (urina 24h) [massa/tempo]</a:t>
                      </a:r>
                      <a:endParaRPr lang="pt-BR" sz="1200" dirty="0"/>
                    </a:p>
                  </a:txBody>
                  <a:tcPr marT="45728" marB="45728"/>
                </a:tc>
                <a:extLst>
                  <a:ext uri="{0D108BD9-81ED-4DB2-BD59-A6C34878D82A}">
                    <a16:rowId xmlns:a16="http://schemas.microsoft.com/office/drawing/2014/main" val="10001"/>
                  </a:ext>
                </a:extLst>
              </a:tr>
              <a:tr h="370901">
                <a:tc>
                  <a:txBody>
                    <a:bodyPr/>
                    <a:lstStyle/>
                    <a:p>
                      <a:r>
                        <a:rPr lang="pt-BR" sz="1200" dirty="0"/>
                        <a:t>020201012</a:t>
                      </a:r>
                    </a:p>
                  </a:txBody>
                  <a:tcPr marT="45728" marB="45728"/>
                </a:tc>
                <a:tc>
                  <a:txBody>
                    <a:bodyPr/>
                    <a:lstStyle/>
                    <a:p>
                      <a:r>
                        <a:rPr lang="pt-BR" sz="1200" dirty="0"/>
                        <a:t>Dosagem</a:t>
                      </a:r>
                      <a:r>
                        <a:rPr lang="pt-BR" sz="1200" baseline="0" dirty="0"/>
                        <a:t> de ácido úrico</a:t>
                      </a:r>
                      <a:endParaRPr lang="pt-BR" sz="1200" dirty="0"/>
                    </a:p>
                  </a:txBody>
                  <a:tcPr marT="45728" marB="45728"/>
                </a:tc>
                <a:tc>
                  <a:txBody>
                    <a:bodyPr/>
                    <a:lstStyle/>
                    <a:p>
                      <a:r>
                        <a:rPr lang="pt-BR" sz="1200" dirty="0"/>
                        <a:t>3086-6</a:t>
                      </a:r>
                    </a:p>
                  </a:txBody>
                  <a:tcPr marT="45728" marB="45728"/>
                </a:tc>
                <a:tc>
                  <a:txBody>
                    <a:bodyPr/>
                    <a:lstStyle/>
                    <a:p>
                      <a:r>
                        <a:rPr lang="pt-BR" sz="1200" dirty="0"/>
                        <a:t>Ácido úrico (urina) [massa/</a:t>
                      </a:r>
                      <a:r>
                        <a:rPr lang="pt-BR" sz="1200" dirty="0" err="1"/>
                        <a:t>vol</a:t>
                      </a:r>
                      <a:r>
                        <a:rPr lang="pt-BR" sz="1200" dirty="0"/>
                        <a:t>]</a:t>
                      </a:r>
                    </a:p>
                  </a:txBody>
                  <a:tcPr marT="45728" marB="45728"/>
                </a:tc>
                <a:extLst>
                  <a:ext uri="{0D108BD9-81ED-4DB2-BD59-A6C34878D82A}">
                    <a16:rowId xmlns:a16="http://schemas.microsoft.com/office/drawing/2014/main" val="10002"/>
                  </a:ext>
                </a:extLst>
              </a:tr>
              <a:tr h="457276">
                <a:tc>
                  <a:txBody>
                    <a:bodyPr/>
                    <a:lstStyle/>
                    <a:p>
                      <a:r>
                        <a:rPr lang="pt-BR" sz="1200" dirty="0"/>
                        <a:t>020201012</a:t>
                      </a:r>
                    </a:p>
                  </a:txBody>
                  <a:tcPr marT="45728" marB="45728"/>
                </a:tc>
                <a:tc>
                  <a:txBody>
                    <a:bodyPr/>
                    <a:lstStyle/>
                    <a:p>
                      <a:r>
                        <a:rPr lang="pt-BR" sz="1200" dirty="0"/>
                        <a:t>Dosagem</a:t>
                      </a:r>
                      <a:r>
                        <a:rPr lang="pt-BR" sz="1200" baseline="0" dirty="0"/>
                        <a:t> de ácido úrico</a:t>
                      </a:r>
                      <a:endParaRPr lang="pt-BR" sz="1200" dirty="0"/>
                    </a:p>
                  </a:txBody>
                  <a:tcPr marT="45728" marB="45728"/>
                </a:tc>
                <a:tc>
                  <a:txBody>
                    <a:bodyPr/>
                    <a:lstStyle/>
                    <a:p>
                      <a:r>
                        <a:rPr lang="pt-BR" sz="1200" dirty="0"/>
                        <a:t>3084-1</a:t>
                      </a:r>
                    </a:p>
                  </a:txBody>
                  <a:tcPr marT="45728" marB="45728"/>
                </a:tc>
                <a:tc>
                  <a:txBody>
                    <a:bodyPr/>
                    <a:lstStyle/>
                    <a:p>
                      <a:r>
                        <a:rPr lang="pt-BR" sz="1200" dirty="0"/>
                        <a:t>Ácido úrico (soro/plasma) [massa/</a:t>
                      </a:r>
                      <a:r>
                        <a:rPr lang="pt-BR" sz="1200" dirty="0" err="1"/>
                        <a:t>vol</a:t>
                      </a:r>
                      <a:r>
                        <a:rPr lang="pt-BR" sz="1200" dirty="0"/>
                        <a:t>]</a:t>
                      </a:r>
                    </a:p>
                  </a:txBody>
                  <a:tcPr marT="45728" marB="45728"/>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64060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ítulo 1"/>
          <p:cNvSpPr>
            <a:spLocks noGrp="1"/>
          </p:cNvSpPr>
          <p:nvPr>
            <p:ph type="title"/>
          </p:nvPr>
        </p:nvSpPr>
        <p:spPr>
          <a:xfrm>
            <a:off x="457200" y="457200"/>
            <a:ext cx="8229600" cy="1143000"/>
          </a:xfrm>
        </p:spPr>
        <p:txBody>
          <a:bodyPr/>
          <a:lstStyle/>
          <a:p>
            <a:r>
              <a:rPr lang="pt-BR" altLang="pt-BR" sz="6000"/>
              <a:t>Mapeamento</a:t>
            </a:r>
          </a:p>
        </p:txBody>
      </p:sp>
      <p:sp>
        <p:nvSpPr>
          <p:cNvPr id="46083"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endParaRPr lang="pt-BR" altLang="en-US" sz="1200" dirty="0">
              <a:solidFill>
                <a:srgbClr val="898989"/>
              </a:solidFill>
            </a:endParaRPr>
          </a:p>
        </p:txBody>
      </p:sp>
      <p:sp>
        <p:nvSpPr>
          <p:cNvPr id="46084" name="Espaço Reservado para Número de Slide 5"/>
          <p:cNvSpPr>
            <a:spLocks noGrp="1"/>
          </p:cNvSpPr>
          <p:nvPr>
            <p:ph type="sldNum" sz="quarter" idx="12"/>
          </p:nvPr>
        </p:nvSpPr>
        <p:spPr bwMode="auto">
          <a:xfrm>
            <a:off x="6876757"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09C86682-84B3-4235-A162-EB5932A56D71}" type="slidenum">
              <a:rPr lang="pt-BR" altLang="en-US" sz="1200" smtClean="0">
                <a:solidFill>
                  <a:srgbClr val="898989"/>
                </a:solidFill>
              </a:rPr>
              <a:pPr>
                <a:spcBef>
                  <a:spcPct val="0"/>
                </a:spcBef>
                <a:buFontTx/>
                <a:buNone/>
              </a:pPr>
              <a:t>19</a:t>
            </a:fld>
            <a:endParaRPr lang="pt-BR" altLang="en-US" sz="1200" dirty="0">
              <a:solidFill>
                <a:srgbClr val="898989"/>
              </a:solidFill>
            </a:endParaRPr>
          </a:p>
        </p:txBody>
      </p:sp>
      <p:sp>
        <p:nvSpPr>
          <p:cNvPr id="46085" name="Espaço Reservado para Conteúdo 2"/>
          <p:cNvSpPr>
            <a:spLocks noGrp="1"/>
          </p:cNvSpPr>
          <p:nvPr>
            <p:ph sz="quarter" idx="1"/>
          </p:nvPr>
        </p:nvSpPr>
        <p:spPr/>
        <p:txBody>
          <a:bodyPr/>
          <a:lstStyle/>
          <a:p>
            <a:r>
              <a:rPr lang="pt-BR" altLang="pt-BR"/>
              <a:t>O que é solicitado nem sempre é o que é MEDIDO.</a:t>
            </a:r>
          </a:p>
          <a:p>
            <a:pPr lvl="1"/>
            <a:r>
              <a:rPr lang="pt-BR" altLang="pt-BR"/>
              <a:t>Ex.: Hemocultura =&gt; identificação de organismos vivos</a:t>
            </a:r>
          </a:p>
          <a:p>
            <a:pPr lvl="1"/>
            <a:r>
              <a:rPr lang="pt-BR" altLang="pt-BR"/>
              <a:t>VDRL =&gt; Ac </a:t>
            </a:r>
            <a:r>
              <a:rPr lang="pt-BR" altLang="pt-BR" i="1"/>
              <a:t>Treponema pallidum </a:t>
            </a:r>
          </a:p>
          <a:p>
            <a:pPr lvl="1"/>
            <a:r>
              <a:rPr lang="pt-BR" altLang="pt-BR"/>
              <a:t>Análise de urina (Urina I) =&gt; diversas coisas</a:t>
            </a:r>
          </a:p>
          <a:p>
            <a:r>
              <a:rPr lang="pt-BR" altLang="pt-BR"/>
              <a:t>Tem que se conhecer bem o que o teste está MEDINDO.</a:t>
            </a:r>
          </a:p>
        </p:txBody>
      </p:sp>
    </p:spTree>
    <p:extLst>
      <p:ext uri="{BB962C8B-B14F-4D97-AF65-F5344CB8AC3E}">
        <p14:creationId xmlns:p14="http://schemas.microsoft.com/office/powerpoint/2010/main" val="2829994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ítulo 3"/>
          <p:cNvSpPr>
            <a:spLocks noGrp="1"/>
          </p:cNvSpPr>
          <p:nvPr>
            <p:ph type="ctrTitle"/>
          </p:nvPr>
        </p:nvSpPr>
        <p:spPr>
          <a:xfrm>
            <a:off x="4002088" y="1016000"/>
            <a:ext cx="5141912" cy="1470025"/>
          </a:xfrm>
        </p:spPr>
        <p:txBody>
          <a:bodyPr/>
          <a:lstStyle/>
          <a:p>
            <a:r>
              <a:rPr lang="pt-BR" altLang="pt-BR"/>
              <a:t>LOINC®</a:t>
            </a:r>
          </a:p>
        </p:txBody>
      </p:sp>
      <p:sp>
        <p:nvSpPr>
          <p:cNvPr id="5" name="Subtítulo 4"/>
          <p:cNvSpPr>
            <a:spLocks noGrp="1"/>
          </p:cNvSpPr>
          <p:nvPr>
            <p:ph type="subTitle" idx="1"/>
          </p:nvPr>
        </p:nvSpPr>
        <p:spPr>
          <a:xfrm>
            <a:off x="1520825" y="3013075"/>
            <a:ext cx="7499350" cy="1752600"/>
          </a:xfrm>
        </p:spPr>
        <p:txBody>
          <a:bodyPr/>
          <a:lstStyle/>
          <a:p>
            <a:pPr algn="r">
              <a:defRPr/>
            </a:pPr>
            <a:r>
              <a:rPr lang="pt-BR" sz="2400" dirty="0"/>
              <a:t>Deborah Pimenta Ferreira</a:t>
            </a:r>
          </a:p>
          <a:p>
            <a:pPr algn="r">
              <a:defRPr/>
            </a:pPr>
            <a:endParaRPr lang="pt-BR" sz="1400" i="1" dirty="0"/>
          </a:p>
          <a:p>
            <a:pPr algn="r">
              <a:defRPr/>
            </a:pPr>
            <a:r>
              <a:rPr lang="pt-BR" sz="1800" i="1" dirty="0"/>
              <a:t>deborah.pfcastilho@hsl.org.br</a:t>
            </a:r>
          </a:p>
          <a:p>
            <a:pPr algn="r">
              <a:defRPr/>
            </a:pPr>
            <a:r>
              <a:rPr lang="pt-BR" sz="1400" i="1" dirty="0"/>
              <a:t>deborah.pimenta@spdm.org.br</a:t>
            </a:r>
          </a:p>
          <a:p>
            <a:pPr algn="r">
              <a:defRPr/>
            </a:pPr>
            <a:r>
              <a:rPr lang="pt-BR" sz="1400" i="1" dirty="0"/>
              <a:t>deborahc@prefeitura.sp.gov.br</a:t>
            </a:r>
          </a:p>
          <a:p>
            <a:pPr>
              <a:defRPr/>
            </a:pPr>
            <a:endParaRPr lang="pt-BR" sz="1800" dirty="0"/>
          </a:p>
        </p:txBody>
      </p:sp>
      <p:pic>
        <p:nvPicPr>
          <p:cNvPr id="3076" name="Picture 5" descr="LOIN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063" y="960438"/>
            <a:ext cx="381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Retângulo 1"/>
          <p:cNvSpPr>
            <a:spLocks noChangeArrowheads="1"/>
          </p:cNvSpPr>
          <p:nvPr/>
        </p:nvSpPr>
        <p:spPr bwMode="auto">
          <a:xfrm>
            <a:off x="246063" y="4770438"/>
            <a:ext cx="466725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pt-BR" sz="1800" dirty="0">
                <a:solidFill>
                  <a:srgbClr val="292F33"/>
                </a:solidFill>
                <a:latin typeface="Arial" panose="020B0604020202020204" pitchFamily="34" charset="0"/>
              </a:rPr>
              <a:t>A universal code system for identifying tests, measurements and clinical observations. Developed by the </a:t>
            </a:r>
            <a:r>
              <a:rPr lang="en-US" altLang="pt-BR" sz="1800" dirty="0" err="1">
                <a:solidFill>
                  <a:srgbClr val="292F33"/>
                </a:solidFill>
                <a:latin typeface="Arial" panose="020B0604020202020204" pitchFamily="34" charset="0"/>
              </a:rPr>
              <a:t>Regenstrief</a:t>
            </a:r>
            <a:r>
              <a:rPr lang="en-US" altLang="pt-BR" sz="1800" dirty="0">
                <a:solidFill>
                  <a:srgbClr val="292F33"/>
                </a:solidFill>
                <a:latin typeface="Arial" panose="020B0604020202020204" pitchFamily="34" charset="0"/>
              </a:rPr>
              <a:t> Institute and available at no cost worldwide.</a:t>
            </a:r>
          </a:p>
          <a:p>
            <a:pPr>
              <a:spcBef>
                <a:spcPct val="0"/>
              </a:spcBef>
              <a:buFontTx/>
              <a:buNone/>
            </a:pPr>
            <a:r>
              <a:rPr lang="en-US" altLang="pt-BR" sz="1800" dirty="0">
                <a:solidFill>
                  <a:srgbClr val="8899A6"/>
                </a:solidFill>
                <a:latin typeface="Arial" panose="020B0604020202020204" pitchFamily="34" charset="0"/>
              </a:rPr>
              <a:t> </a:t>
            </a:r>
            <a:r>
              <a:rPr lang="en-US" altLang="pt-BR" sz="1800" dirty="0">
                <a:solidFill>
                  <a:srgbClr val="292F33"/>
                </a:solidFill>
                <a:latin typeface="Arial" panose="020B0604020202020204" pitchFamily="34" charset="0"/>
              </a:rPr>
              <a:t>Indianapolis, IN USA</a:t>
            </a:r>
            <a:endParaRPr lang="en-US" altLang="pt-BR" sz="1800" dirty="0">
              <a:solidFill>
                <a:srgbClr val="8899A6"/>
              </a:solidFill>
              <a:latin typeface="Arial" panose="020B0604020202020204" pitchFamily="34" charset="0"/>
            </a:endParaRPr>
          </a:p>
          <a:p>
            <a:pPr>
              <a:spcBef>
                <a:spcPct val="0"/>
              </a:spcBef>
              <a:buFontTx/>
              <a:buNone/>
            </a:pPr>
            <a:r>
              <a:rPr lang="en-US" altLang="pt-BR" sz="1800" dirty="0">
                <a:solidFill>
                  <a:srgbClr val="0084B4"/>
                </a:solidFill>
                <a:latin typeface="Arial" panose="020B0604020202020204" pitchFamily="34" charset="0"/>
                <a:hlinkClick r:id="rId3" tooltip="http://loinc.org"/>
              </a:rPr>
              <a:t> loinc.org</a:t>
            </a:r>
            <a:endParaRPr lang="en-US" altLang="pt-BR" sz="1800" dirty="0">
              <a:solidFill>
                <a:srgbClr val="8899A6"/>
              </a:solidFill>
              <a:latin typeface="Arial" panose="020B0604020202020204" pitchFamily="34" charset="0"/>
            </a:endParaRPr>
          </a:p>
        </p:txBody>
      </p:sp>
    </p:spTree>
    <p:extLst>
      <p:ext uri="{BB962C8B-B14F-4D97-AF65-F5344CB8AC3E}">
        <p14:creationId xmlns:p14="http://schemas.microsoft.com/office/powerpoint/2010/main" val="2438145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ítulo 1"/>
          <p:cNvSpPr>
            <a:spLocks noGrp="1"/>
          </p:cNvSpPr>
          <p:nvPr>
            <p:ph type="title"/>
          </p:nvPr>
        </p:nvSpPr>
        <p:spPr>
          <a:xfrm>
            <a:off x="457200" y="568325"/>
            <a:ext cx="8229600" cy="1143000"/>
          </a:xfrm>
        </p:spPr>
        <p:txBody>
          <a:bodyPr/>
          <a:lstStyle/>
          <a:p>
            <a:r>
              <a:rPr lang="pt-BR" altLang="pt-BR"/>
              <a:t>Algumas lições apontadas...</a:t>
            </a:r>
          </a:p>
        </p:txBody>
      </p:sp>
      <p:sp>
        <p:nvSpPr>
          <p:cNvPr id="24579" name="Espaço Reservado para Conteúdo 2"/>
          <p:cNvSpPr>
            <a:spLocks noGrp="1"/>
          </p:cNvSpPr>
          <p:nvPr>
            <p:ph idx="1"/>
          </p:nvPr>
        </p:nvSpPr>
        <p:spPr>
          <a:xfrm>
            <a:off x="457200" y="1731963"/>
            <a:ext cx="8229600" cy="4525962"/>
          </a:xfrm>
        </p:spPr>
        <p:txBody>
          <a:bodyPr/>
          <a:lstStyle/>
          <a:p>
            <a:r>
              <a:rPr lang="pt-BR" altLang="pt-BR"/>
              <a:t>Problemas de mapeamento não são questões de TI</a:t>
            </a:r>
          </a:p>
          <a:p>
            <a:r>
              <a:rPr lang="pt-BR" altLang="pt-BR"/>
              <a:t>Olhar alguns resultados como exemplo podem ajudar a identificar a escala e a propriedade corretas</a:t>
            </a:r>
          </a:p>
          <a:p>
            <a:r>
              <a:rPr lang="pt-BR" altLang="pt-BR"/>
              <a:t>Unidades de medida são críticas</a:t>
            </a:r>
          </a:p>
          <a:p>
            <a:r>
              <a:rPr lang="pt-BR" altLang="pt-BR"/>
              <a:t>Perguntar aos fornecedores de instrumentos ou kits para testes</a:t>
            </a:r>
          </a:p>
        </p:txBody>
      </p:sp>
      <p:sp>
        <p:nvSpPr>
          <p:cNvPr id="24580" name="Espaço Reservado para Número de Slide 3"/>
          <p:cNvSpPr>
            <a:spLocks noGrp="1"/>
          </p:cNvSpPr>
          <p:nvPr>
            <p:ph type="sldNum" sz="quarter" idx="12"/>
          </p:nvPr>
        </p:nvSpPr>
        <p:spPr bwMode="auto">
          <a:xfrm>
            <a:off x="6876757"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899FEA52-A2CE-4863-9160-7691E765043B}" type="slidenum">
              <a:rPr lang="en-US" altLang="pt-BR" sz="1200" smtClean="0">
                <a:solidFill>
                  <a:srgbClr val="898989"/>
                </a:solidFill>
              </a:rPr>
              <a:pPr>
                <a:spcBef>
                  <a:spcPct val="0"/>
                </a:spcBef>
                <a:buFontTx/>
                <a:buNone/>
              </a:pPr>
              <a:t>20</a:t>
            </a:fld>
            <a:endParaRPr lang="en-US" altLang="pt-BR" sz="1200" dirty="0">
              <a:solidFill>
                <a:srgbClr val="898989"/>
              </a:solidFill>
            </a:endParaRPr>
          </a:p>
        </p:txBody>
      </p:sp>
      <p:sp>
        <p:nvSpPr>
          <p:cNvPr id="24581"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endParaRPr lang="pt-BR" altLang="en-US" sz="1200" dirty="0">
              <a:solidFill>
                <a:srgbClr val="898989"/>
              </a:solidFill>
            </a:endParaRPr>
          </a:p>
        </p:txBody>
      </p:sp>
    </p:spTree>
    <p:extLst>
      <p:ext uri="{BB962C8B-B14F-4D97-AF65-F5344CB8AC3E}">
        <p14:creationId xmlns:p14="http://schemas.microsoft.com/office/powerpoint/2010/main" val="893494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ítulo 1"/>
          <p:cNvSpPr>
            <a:spLocks noGrp="1"/>
          </p:cNvSpPr>
          <p:nvPr>
            <p:ph type="title"/>
          </p:nvPr>
        </p:nvSpPr>
        <p:spPr/>
        <p:txBody>
          <a:bodyPr/>
          <a:lstStyle/>
          <a:p>
            <a:r>
              <a:rPr lang="pt-BR" altLang="pt-BR"/>
              <a:t>https://search.loinc.org</a:t>
            </a:r>
          </a:p>
        </p:txBody>
      </p:sp>
      <p:sp>
        <p:nvSpPr>
          <p:cNvPr id="48131" name="Espaço Reservado para Conteúdo 2"/>
          <p:cNvSpPr>
            <a:spLocks noGrp="1"/>
          </p:cNvSpPr>
          <p:nvPr>
            <p:ph idx="1"/>
          </p:nvPr>
        </p:nvSpPr>
        <p:spPr/>
        <p:txBody>
          <a:bodyPr/>
          <a:lstStyle/>
          <a:p>
            <a:endParaRPr lang="pt-BR" altLang="pt-BR"/>
          </a:p>
        </p:txBody>
      </p:sp>
      <p:sp>
        <p:nvSpPr>
          <p:cNvPr id="48132" name="Espaço Reservado para Número de Slide 3"/>
          <p:cNvSpPr>
            <a:spLocks noGrp="1"/>
          </p:cNvSpPr>
          <p:nvPr>
            <p:ph type="sldNum" sz="quarter" idx="12"/>
          </p:nvPr>
        </p:nvSpPr>
        <p:spPr bwMode="auto">
          <a:xfrm>
            <a:off x="6864912" y="647656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74B4E14F-D9B4-4D30-AB7C-60E7B48616FC}" type="slidenum">
              <a:rPr lang="en-US" altLang="pt-BR" sz="1200" smtClean="0">
                <a:solidFill>
                  <a:srgbClr val="898989"/>
                </a:solidFill>
              </a:rPr>
              <a:pPr>
                <a:spcBef>
                  <a:spcPct val="0"/>
                </a:spcBef>
                <a:buFontTx/>
                <a:buNone/>
              </a:pPr>
              <a:t>21</a:t>
            </a:fld>
            <a:endParaRPr lang="en-US" altLang="pt-BR" sz="1200" dirty="0">
              <a:solidFill>
                <a:srgbClr val="898989"/>
              </a:solidFill>
            </a:endParaRPr>
          </a:p>
        </p:txBody>
      </p:sp>
      <p:pic>
        <p:nvPicPr>
          <p:cNvPr id="48133" name="Image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224536"/>
            <a:ext cx="9029700" cy="50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endParaRPr lang="pt-BR" altLang="en-US" sz="1200" dirty="0">
              <a:solidFill>
                <a:srgbClr val="898989"/>
              </a:solidFill>
            </a:endParaRPr>
          </a:p>
        </p:txBody>
      </p:sp>
      <p:cxnSp>
        <p:nvCxnSpPr>
          <p:cNvPr id="3" name="Conector reto 2"/>
          <p:cNvCxnSpPr/>
          <p:nvPr/>
        </p:nvCxnSpPr>
        <p:spPr>
          <a:xfrm>
            <a:off x="2906713" y="4352925"/>
            <a:ext cx="5473700"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2776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ítulo 1"/>
          <p:cNvSpPr>
            <a:spLocks noGrp="1"/>
          </p:cNvSpPr>
          <p:nvPr>
            <p:ph type="title"/>
          </p:nvPr>
        </p:nvSpPr>
        <p:spPr/>
        <p:txBody>
          <a:bodyPr/>
          <a:lstStyle/>
          <a:p>
            <a:endParaRPr lang="pt-BR" altLang="pt-BR"/>
          </a:p>
        </p:txBody>
      </p:sp>
      <p:sp>
        <p:nvSpPr>
          <p:cNvPr id="49155" name="Espaço Reservado para Conteúdo 2"/>
          <p:cNvSpPr>
            <a:spLocks noGrp="1"/>
          </p:cNvSpPr>
          <p:nvPr>
            <p:ph idx="1"/>
          </p:nvPr>
        </p:nvSpPr>
        <p:spPr/>
        <p:txBody>
          <a:bodyPr/>
          <a:lstStyle/>
          <a:p>
            <a:endParaRPr lang="pt-BR" altLang="pt-BR"/>
          </a:p>
        </p:txBody>
      </p:sp>
      <p:sp>
        <p:nvSpPr>
          <p:cNvPr id="49156" name="Espaço Reservado para Número de Slide 3"/>
          <p:cNvSpPr>
            <a:spLocks noGrp="1"/>
          </p:cNvSpPr>
          <p:nvPr>
            <p:ph type="sldNum" sz="quarter" idx="12"/>
          </p:nvPr>
        </p:nvSpPr>
        <p:spPr bwMode="auto">
          <a:xfrm>
            <a:off x="6888163"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FACE6B19-C1B2-4D20-A7E0-FB61F7DE1F12}" type="slidenum">
              <a:rPr lang="en-US" altLang="pt-BR" sz="1200" smtClean="0">
                <a:solidFill>
                  <a:srgbClr val="898989"/>
                </a:solidFill>
              </a:rPr>
              <a:pPr>
                <a:spcBef>
                  <a:spcPct val="0"/>
                </a:spcBef>
                <a:buFontTx/>
                <a:buNone/>
              </a:pPr>
              <a:t>22</a:t>
            </a:fld>
            <a:endParaRPr lang="en-US" altLang="pt-BR" sz="1200" dirty="0">
              <a:solidFill>
                <a:srgbClr val="898989"/>
              </a:solidFill>
            </a:endParaRPr>
          </a:p>
        </p:txBody>
      </p:sp>
      <p:pic>
        <p:nvPicPr>
          <p:cNvPr id="49157" name="Image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2238" y="1122363"/>
            <a:ext cx="8899525" cy="50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endParaRPr lang="pt-BR" altLang="en-US" sz="1200" dirty="0">
              <a:solidFill>
                <a:srgbClr val="898989"/>
              </a:solidFill>
            </a:endParaRPr>
          </a:p>
        </p:txBody>
      </p:sp>
    </p:spTree>
    <p:extLst>
      <p:ext uri="{BB962C8B-B14F-4D97-AF65-F5344CB8AC3E}">
        <p14:creationId xmlns:p14="http://schemas.microsoft.com/office/powerpoint/2010/main" val="1502000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ítulo 1"/>
          <p:cNvSpPr>
            <a:spLocks noGrp="1"/>
          </p:cNvSpPr>
          <p:nvPr>
            <p:ph type="title"/>
          </p:nvPr>
        </p:nvSpPr>
        <p:spPr/>
        <p:txBody>
          <a:bodyPr/>
          <a:lstStyle/>
          <a:p>
            <a:r>
              <a:rPr lang="pt-BR" altLang="pt-BR"/>
              <a:t>RELMA®</a:t>
            </a:r>
          </a:p>
        </p:txBody>
      </p:sp>
      <p:sp>
        <p:nvSpPr>
          <p:cNvPr id="50179" name="Espaço Reservado para Data 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p>
        </p:txBody>
      </p:sp>
      <p:sp>
        <p:nvSpPr>
          <p:cNvPr id="50180" name="Espaço Reservado para Número de Slide 4"/>
          <p:cNvSpPr>
            <a:spLocks noGrp="1"/>
          </p:cNvSpPr>
          <p:nvPr>
            <p:ph type="sldNum" sz="quarter" idx="12"/>
          </p:nvPr>
        </p:nvSpPr>
        <p:spPr bwMode="auto">
          <a:xfrm>
            <a:off x="6778283"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2085B29B-A76B-4CAE-935D-F5E0ADEB5C0F}" type="slidenum">
              <a:rPr lang="pt-BR" altLang="pt-BR" sz="1200" smtClean="0">
                <a:solidFill>
                  <a:srgbClr val="898989"/>
                </a:solidFill>
              </a:rPr>
              <a:pPr>
                <a:spcBef>
                  <a:spcPct val="0"/>
                </a:spcBef>
                <a:buFontTx/>
                <a:buNone/>
              </a:pPr>
              <a:t>23</a:t>
            </a:fld>
            <a:endParaRPr lang="pt-BR" altLang="pt-BR" sz="1200" dirty="0">
              <a:solidFill>
                <a:srgbClr val="898989"/>
              </a:solidFill>
            </a:endParaRPr>
          </a:p>
        </p:txBody>
      </p:sp>
      <p:pic>
        <p:nvPicPr>
          <p:cNvPr id="50181" name="Espaço Reservado para Conteúdo 6" descr="RELMA.png"/>
          <p:cNvPicPr>
            <a:picLocks noGrp="1" noChangeAspect="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1524000" y="1179513"/>
            <a:ext cx="6699250" cy="5003800"/>
          </a:xfrm>
        </p:spPr>
      </p:pic>
    </p:spTree>
    <p:extLst>
      <p:ext uri="{BB962C8B-B14F-4D97-AF65-F5344CB8AC3E}">
        <p14:creationId xmlns:p14="http://schemas.microsoft.com/office/powerpoint/2010/main" val="3092380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ítulo 1"/>
          <p:cNvSpPr>
            <a:spLocks noGrp="1"/>
          </p:cNvSpPr>
          <p:nvPr>
            <p:ph type="title"/>
          </p:nvPr>
        </p:nvSpPr>
        <p:spPr>
          <a:xfrm>
            <a:off x="430213" y="457200"/>
            <a:ext cx="8229600" cy="1143000"/>
          </a:xfrm>
        </p:spPr>
        <p:txBody>
          <a:bodyPr/>
          <a:lstStyle/>
          <a:p>
            <a:r>
              <a:rPr lang="pt-BR" altLang="pt-BR"/>
              <a:t>RELMA®</a:t>
            </a:r>
          </a:p>
        </p:txBody>
      </p:sp>
      <p:sp>
        <p:nvSpPr>
          <p:cNvPr id="58371" name="Espaço Reservado para Conteúdo 2"/>
          <p:cNvSpPr>
            <a:spLocks noGrp="1"/>
          </p:cNvSpPr>
          <p:nvPr>
            <p:ph idx="1"/>
          </p:nvPr>
        </p:nvSpPr>
        <p:spPr/>
        <p:txBody>
          <a:bodyPr>
            <a:normAutofit fontScale="62500" lnSpcReduction="20000"/>
          </a:bodyPr>
          <a:lstStyle/>
          <a:p>
            <a:pPr>
              <a:defRPr/>
            </a:pPr>
            <a:r>
              <a:rPr lang="en-US" b="1" dirty="0" err="1"/>
              <a:t>Regenstrief</a:t>
            </a:r>
            <a:r>
              <a:rPr lang="en-US" b="1" dirty="0"/>
              <a:t> LOINC® Mapping Assistant</a:t>
            </a:r>
            <a:endParaRPr lang="pt-BR" b="1" dirty="0"/>
          </a:p>
          <a:p>
            <a:pPr>
              <a:defRPr/>
            </a:pPr>
            <a:r>
              <a:rPr lang="en-US" b="1" dirty="0"/>
              <a:t>Version 6.8</a:t>
            </a:r>
            <a:br>
              <a:rPr lang="en-US" b="1" dirty="0"/>
            </a:br>
            <a:r>
              <a:rPr lang="en-US" b="1" dirty="0"/>
              <a:t>Users' Manual</a:t>
            </a:r>
            <a:endParaRPr lang="pt-BR" b="1" dirty="0"/>
          </a:p>
          <a:p>
            <a:pPr marL="0" indent="0">
              <a:buFont typeface="Arial" panose="020B0604020202020204" pitchFamily="34" charset="0"/>
              <a:buNone/>
              <a:defRPr/>
            </a:pP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pt-BR" dirty="0"/>
          </a:p>
          <a:p>
            <a:pPr>
              <a:defRPr/>
            </a:pPr>
            <a:endParaRPr lang="pt-BR" altLang="pt-BR" dirty="0"/>
          </a:p>
        </p:txBody>
      </p:sp>
      <p:sp>
        <p:nvSpPr>
          <p:cNvPr id="52228" name="Espaço Reservado para Número de Slide 3"/>
          <p:cNvSpPr>
            <a:spLocks noGrp="1"/>
          </p:cNvSpPr>
          <p:nvPr>
            <p:ph type="sldNum" sz="quarter" idx="12"/>
          </p:nvPr>
        </p:nvSpPr>
        <p:spPr bwMode="auto">
          <a:xfrm>
            <a:off x="6820486"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5F815F22-AB05-4A38-8EBE-F5CBAAB48C1E}" type="slidenum">
              <a:rPr lang="en-US" altLang="pt-BR" sz="1200" smtClean="0">
                <a:solidFill>
                  <a:srgbClr val="898989"/>
                </a:solidFill>
              </a:rPr>
              <a:pPr>
                <a:spcBef>
                  <a:spcPct val="0"/>
                </a:spcBef>
                <a:buFontTx/>
                <a:buNone/>
              </a:pPr>
              <a:t>24</a:t>
            </a:fld>
            <a:endParaRPr lang="en-US" altLang="pt-BR" sz="1200" dirty="0">
              <a:solidFill>
                <a:srgbClr val="898989"/>
              </a:solidFill>
            </a:endParaRPr>
          </a:p>
        </p:txBody>
      </p:sp>
      <p:sp>
        <p:nvSpPr>
          <p:cNvPr id="52229" name="Retângulo 4"/>
          <p:cNvSpPr>
            <a:spLocks noChangeArrowheads="1"/>
          </p:cNvSpPr>
          <p:nvPr/>
        </p:nvSpPr>
        <p:spPr bwMode="auto">
          <a:xfrm>
            <a:off x="430213" y="3398838"/>
            <a:ext cx="7888287" cy="17541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pt-BR" sz="2800" b="1">
                <a:latin typeface="Times New Roman" panose="02020603050405020304" pitchFamily="18" charset="0"/>
              </a:rPr>
              <a:t>Purpose</a:t>
            </a:r>
            <a:endParaRPr lang="pt-BR" altLang="pt-BR" sz="2800" b="1">
              <a:latin typeface="Times New Roman" panose="02020603050405020304" pitchFamily="18" charset="0"/>
            </a:endParaRPr>
          </a:p>
          <a:p>
            <a:pPr>
              <a:spcBef>
                <a:spcPct val="0"/>
              </a:spcBef>
              <a:buFontTx/>
              <a:buNone/>
            </a:pPr>
            <a:r>
              <a:rPr lang="en-US" altLang="pt-BR" sz="1600">
                <a:latin typeface="Times New Roman" panose="02020603050405020304" pitchFamily="18" charset="0"/>
                <a:cs typeface="Times New Roman" panose="02020603050405020304" pitchFamily="18" charset="0"/>
              </a:rPr>
              <a:t>The stated goal of the Logical Observation Identifier Names and Codes (LOINC) is to create universal identifiers (names and codes) to be used in the context of existing HL7, ASTM E1238, and CEN TC251 observation report messages. The purpose of the Regenstrief LOINC Mapping Assistant program (RELMA) </a:t>
            </a:r>
            <a:r>
              <a:rPr lang="en-US" altLang="pt-BR" sz="1600" b="1">
                <a:solidFill>
                  <a:srgbClr val="FF0000"/>
                </a:solidFill>
                <a:latin typeface="Times New Roman" panose="02020603050405020304" pitchFamily="18" charset="0"/>
                <a:cs typeface="Times New Roman" panose="02020603050405020304" pitchFamily="18" charset="0"/>
              </a:rPr>
              <a:t>is to help the user associate, or map, their local terms to the universal LOINC codes. </a:t>
            </a:r>
            <a:endParaRPr lang="pt-BR" altLang="pt-BR" sz="1600" b="1">
              <a:solidFill>
                <a:srgbClr val="FF0000"/>
              </a:solidFill>
              <a:latin typeface="Times New Roman" panose="02020603050405020304" pitchFamily="18" charset="0"/>
              <a:cs typeface="Times New Roman" panose="02020603050405020304" pitchFamily="18" charset="0"/>
            </a:endParaRPr>
          </a:p>
        </p:txBody>
      </p:sp>
      <p:sp>
        <p:nvSpPr>
          <p:cNvPr id="52230" name="Espaço Reservado para Data 2"/>
          <p:cNvSpPr>
            <a:spLocks noGrp="1"/>
          </p:cNvSpPr>
          <p:nvPr>
            <p:ph type="dt" sz="quarter" idx="10"/>
          </p:nvPr>
        </p:nvSpPr>
        <p:spPr bwMode="auto">
          <a:xfrm>
            <a:off x="430213" y="642029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p>
        </p:txBody>
      </p:sp>
      <p:sp>
        <p:nvSpPr>
          <p:cNvPr id="52231" name="CaixaDeTexto 2"/>
          <p:cNvSpPr txBox="1">
            <a:spLocks noChangeArrowheads="1"/>
          </p:cNvSpPr>
          <p:nvPr/>
        </p:nvSpPr>
        <p:spPr bwMode="auto">
          <a:xfrm>
            <a:off x="1754188" y="5383213"/>
            <a:ext cx="62912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2400" b="1">
                <a:solidFill>
                  <a:srgbClr val="FF0000"/>
                </a:solidFill>
              </a:rPr>
              <a:t>=&gt; Mapear termos locais para LOINC</a:t>
            </a:r>
          </a:p>
        </p:txBody>
      </p:sp>
    </p:spTree>
    <p:extLst>
      <p:ext uri="{BB962C8B-B14F-4D97-AF65-F5344CB8AC3E}">
        <p14:creationId xmlns:p14="http://schemas.microsoft.com/office/powerpoint/2010/main" val="2514987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ítulo 1"/>
          <p:cNvSpPr>
            <a:spLocks noGrp="1"/>
          </p:cNvSpPr>
          <p:nvPr>
            <p:ph type="title"/>
          </p:nvPr>
        </p:nvSpPr>
        <p:spPr>
          <a:xfrm>
            <a:off x="457200" y="811213"/>
            <a:ext cx="8229600" cy="812800"/>
          </a:xfrm>
        </p:spPr>
        <p:txBody>
          <a:bodyPr/>
          <a:lstStyle/>
          <a:p>
            <a:r>
              <a:rPr lang="pt-BR" altLang="pt-BR"/>
              <a:t>RELMA®</a:t>
            </a:r>
            <a:endParaRPr lang="pt-BR" altLang="pt-BR">
              <a:solidFill>
                <a:srgbClr val="FF0000"/>
              </a:solidFill>
            </a:endParaRPr>
          </a:p>
        </p:txBody>
      </p:sp>
      <p:sp>
        <p:nvSpPr>
          <p:cNvPr id="3" name="Espaço Reservado para Conteúdo 2"/>
          <p:cNvSpPr>
            <a:spLocks noGrp="1"/>
          </p:cNvSpPr>
          <p:nvPr>
            <p:ph idx="1"/>
          </p:nvPr>
        </p:nvSpPr>
        <p:spPr>
          <a:xfrm>
            <a:off x="666750" y="1957388"/>
            <a:ext cx="7543800" cy="4398962"/>
          </a:xfrm>
        </p:spPr>
        <p:txBody>
          <a:bodyPr>
            <a:normAutofit fontScale="47500" lnSpcReduction="20000"/>
          </a:bodyPr>
          <a:lstStyle/>
          <a:p>
            <a:pPr>
              <a:defRPr/>
            </a:pPr>
            <a:r>
              <a:rPr lang="pt-BR" sz="3800" dirty="0"/>
              <a:t>39 tabelas (.MDB) - 574 MB </a:t>
            </a:r>
            <a:r>
              <a:rPr lang="pt-BR" sz="3800" dirty="0">
                <a:solidFill>
                  <a:srgbClr val="FF0000"/>
                </a:solidFill>
              </a:rPr>
              <a:t>(</a:t>
            </a:r>
            <a:r>
              <a:rPr lang="pt-BR" sz="3800" b="1" dirty="0">
                <a:solidFill>
                  <a:srgbClr val="FF0000"/>
                </a:solidFill>
              </a:rPr>
              <a:t>v. 6.8</a:t>
            </a:r>
            <a:r>
              <a:rPr lang="pt-BR" sz="3800" dirty="0">
                <a:solidFill>
                  <a:srgbClr val="FF0000"/>
                </a:solidFill>
              </a:rPr>
              <a:t>)</a:t>
            </a:r>
          </a:p>
          <a:p>
            <a:pPr lvl="1">
              <a:defRPr/>
            </a:pPr>
            <a:r>
              <a:rPr lang="pt-BR" sz="3400" dirty="0"/>
              <a:t>A parte do LOINC =&gt; 7 tabelas</a:t>
            </a:r>
          </a:p>
          <a:p>
            <a:pPr lvl="2">
              <a:defRPr/>
            </a:pPr>
            <a:r>
              <a:rPr lang="pt-BR" sz="2900" dirty="0"/>
              <a:t>LOINC </a:t>
            </a:r>
          </a:p>
          <a:p>
            <a:pPr lvl="2">
              <a:defRPr/>
            </a:pPr>
            <a:r>
              <a:rPr lang="pt-BR" sz="2900" dirty="0"/>
              <a:t>LOINC_DETAIL_TYPE_1</a:t>
            </a:r>
          </a:p>
          <a:p>
            <a:pPr lvl="2">
              <a:defRPr/>
            </a:pPr>
            <a:r>
              <a:rPr lang="pt-BR" sz="2900" dirty="0"/>
              <a:t>LOINC_LINGUISTIC_VARIANT</a:t>
            </a:r>
          </a:p>
          <a:p>
            <a:pPr lvl="2">
              <a:defRPr/>
            </a:pPr>
            <a:r>
              <a:rPr lang="pt-BR" sz="2900" dirty="0"/>
              <a:t>LOINC_PART_LK (957.935 registros)</a:t>
            </a:r>
          </a:p>
          <a:p>
            <a:pPr lvl="2">
              <a:defRPr/>
            </a:pPr>
            <a:r>
              <a:rPr lang="pt-BR" sz="2900" dirty="0"/>
              <a:t>LOINC_REFERENCE_LK</a:t>
            </a:r>
          </a:p>
          <a:p>
            <a:pPr lvl="2">
              <a:defRPr/>
            </a:pPr>
            <a:r>
              <a:rPr lang="pt-BR" sz="2900" dirty="0"/>
              <a:t>LOINC_RELATED_CODE_LK</a:t>
            </a:r>
          </a:p>
          <a:p>
            <a:pPr lvl="2">
              <a:defRPr/>
            </a:pPr>
            <a:r>
              <a:rPr lang="pt-BR" sz="2900" dirty="0"/>
              <a:t>LOINC_UNIT</a:t>
            </a:r>
          </a:p>
          <a:p>
            <a:pPr lvl="2">
              <a:defRPr/>
            </a:pPr>
            <a:endParaRPr lang="pt-BR" sz="2900" dirty="0"/>
          </a:p>
          <a:p>
            <a:pPr lvl="2">
              <a:defRPr/>
            </a:pPr>
            <a:endParaRPr lang="pt-BR" sz="2900" dirty="0"/>
          </a:p>
          <a:p>
            <a:pPr>
              <a:defRPr/>
            </a:pPr>
            <a:r>
              <a:rPr lang="pt-BR" sz="3800" dirty="0"/>
              <a:t>A principal =&gt; </a:t>
            </a:r>
            <a:r>
              <a:rPr lang="pt-BR" sz="3800" b="1" dirty="0"/>
              <a:t>LOINC (74.600 registros) </a:t>
            </a:r>
            <a:r>
              <a:rPr lang="pt-BR" sz="3800" b="1" dirty="0">
                <a:solidFill>
                  <a:srgbClr val="FF0000"/>
                </a:solidFill>
              </a:rPr>
              <a:t>v. 2.50</a:t>
            </a:r>
          </a:p>
          <a:p>
            <a:pPr lvl="1">
              <a:defRPr/>
            </a:pPr>
            <a:r>
              <a:rPr lang="pt-BR" sz="3400" dirty="0"/>
              <a:t>49 CAMPOS</a:t>
            </a:r>
          </a:p>
          <a:p>
            <a:pPr lvl="2">
              <a:defRPr/>
            </a:pPr>
            <a:r>
              <a:rPr lang="pt-BR" sz="2900" dirty="0"/>
              <a:t>Classe</a:t>
            </a:r>
          </a:p>
          <a:p>
            <a:pPr lvl="2">
              <a:defRPr/>
            </a:pPr>
            <a:r>
              <a:rPr lang="pt-BR" sz="2900" dirty="0"/>
              <a:t>Tipo de classe</a:t>
            </a:r>
          </a:p>
          <a:p>
            <a:pPr lvl="3">
              <a:defRPr/>
            </a:pPr>
            <a:r>
              <a:rPr lang="pt-BR" sz="2300" dirty="0"/>
              <a:t>1. Laboratório</a:t>
            </a:r>
          </a:p>
          <a:p>
            <a:pPr lvl="3">
              <a:defRPr/>
            </a:pPr>
            <a:r>
              <a:rPr lang="pt-BR" sz="2300" dirty="0"/>
              <a:t>2. Clínico</a:t>
            </a:r>
          </a:p>
          <a:p>
            <a:pPr lvl="3">
              <a:defRPr/>
            </a:pPr>
            <a:r>
              <a:rPr lang="pt-BR" sz="2300" dirty="0"/>
              <a:t>3. Notas e relatórios</a:t>
            </a:r>
          </a:p>
          <a:p>
            <a:pPr lvl="3">
              <a:defRPr/>
            </a:pPr>
            <a:r>
              <a:rPr lang="pt-BR" sz="2300" dirty="0"/>
              <a:t>4. Pesquisas (inquéritos)</a:t>
            </a:r>
          </a:p>
          <a:p>
            <a:pPr lvl="2">
              <a:defRPr/>
            </a:pPr>
            <a:r>
              <a:rPr lang="pt-BR" sz="2900" dirty="0"/>
              <a:t>...</a:t>
            </a:r>
          </a:p>
          <a:p>
            <a:pPr lvl="1">
              <a:defRPr/>
            </a:pPr>
            <a:endParaRPr lang="pt-BR" dirty="0"/>
          </a:p>
        </p:txBody>
      </p:sp>
      <p:sp>
        <p:nvSpPr>
          <p:cNvPr id="5" name="Espaço Reservado para Número de Slide 4"/>
          <p:cNvSpPr>
            <a:spLocks noGrp="1"/>
          </p:cNvSpPr>
          <p:nvPr>
            <p:ph type="sldNum" sz="quarter" idx="12"/>
          </p:nvPr>
        </p:nvSpPr>
        <p:spPr>
          <a:xfrm>
            <a:off x="7020950" y="6492875"/>
            <a:ext cx="2895600" cy="365125"/>
          </a:xfrm>
        </p:spPr>
        <p:txBody>
          <a:bodyPr rtlCol="0"/>
          <a:lstStyle/>
          <a:p>
            <a:pPr algn="ctr" fontAlgn="auto">
              <a:spcBef>
                <a:spcPts val="0"/>
              </a:spcBef>
              <a:spcAft>
                <a:spcPts val="0"/>
              </a:spcAft>
              <a:defRPr/>
            </a:pPr>
            <a:fld id="{08FC4222-A11C-4863-A080-6193FD604712}" type="slidenum">
              <a:rPr lang="pt-BR" smtClean="0">
                <a:solidFill>
                  <a:schemeClr val="tx1">
                    <a:tint val="75000"/>
                  </a:schemeClr>
                </a:solidFill>
                <a:latin typeface="+mn-lt"/>
                <a:ea typeface="+mn-ea"/>
              </a:rPr>
              <a:pPr algn="ctr" fontAlgn="auto">
                <a:spcBef>
                  <a:spcPts val="0"/>
                </a:spcBef>
                <a:spcAft>
                  <a:spcPts val="0"/>
                </a:spcAft>
                <a:defRPr/>
              </a:pPr>
              <a:t>25</a:t>
            </a:fld>
            <a:endParaRPr lang="pt-BR" dirty="0">
              <a:solidFill>
                <a:schemeClr val="tx1">
                  <a:tint val="75000"/>
                </a:schemeClr>
              </a:solidFill>
              <a:latin typeface="+mn-lt"/>
              <a:ea typeface="+mn-ea"/>
            </a:endParaRPr>
          </a:p>
        </p:txBody>
      </p:sp>
      <p:sp>
        <p:nvSpPr>
          <p:cNvPr id="55301" name="Espaço Reservado para Data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p>
        </p:txBody>
      </p:sp>
    </p:spTree>
    <p:extLst>
      <p:ext uri="{BB962C8B-B14F-4D97-AF65-F5344CB8AC3E}">
        <p14:creationId xmlns:p14="http://schemas.microsoft.com/office/powerpoint/2010/main" val="742893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ítulo 1"/>
          <p:cNvSpPr>
            <a:spLocks noGrp="1"/>
          </p:cNvSpPr>
          <p:nvPr>
            <p:ph type="title"/>
          </p:nvPr>
        </p:nvSpPr>
        <p:spPr/>
        <p:txBody>
          <a:bodyPr/>
          <a:lstStyle/>
          <a:p>
            <a:r>
              <a:rPr lang="pt-BR" altLang="pt-BR"/>
              <a:t>LOINC® Users’ Guide</a:t>
            </a:r>
          </a:p>
        </p:txBody>
      </p:sp>
      <p:sp>
        <p:nvSpPr>
          <p:cNvPr id="56323" name="Espaço Reservado para Conteúdo 2"/>
          <p:cNvSpPr>
            <a:spLocks noGrp="1"/>
          </p:cNvSpPr>
          <p:nvPr>
            <p:ph idx="1"/>
          </p:nvPr>
        </p:nvSpPr>
        <p:spPr/>
        <p:txBody>
          <a:bodyPr/>
          <a:lstStyle/>
          <a:p>
            <a:endParaRPr lang="pt-BR" altLang="pt-BR"/>
          </a:p>
        </p:txBody>
      </p:sp>
      <p:sp>
        <p:nvSpPr>
          <p:cNvPr id="56324" name="Espaço Reservado para Número de Slide 3"/>
          <p:cNvSpPr>
            <a:spLocks noGrp="1"/>
          </p:cNvSpPr>
          <p:nvPr>
            <p:ph type="sldNum" sz="quarter" idx="12"/>
          </p:nvPr>
        </p:nvSpPr>
        <p:spPr bwMode="auto">
          <a:xfrm>
            <a:off x="6834554" y="6538912"/>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DEF784E8-B041-4E4C-B985-0B36751DAFAA}" type="slidenum">
              <a:rPr lang="en-US" altLang="pt-BR" sz="1200" smtClean="0">
                <a:solidFill>
                  <a:srgbClr val="898989"/>
                </a:solidFill>
              </a:rPr>
              <a:pPr>
                <a:spcBef>
                  <a:spcPct val="0"/>
                </a:spcBef>
                <a:buFontTx/>
                <a:buNone/>
              </a:pPr>
              <a:t>26</a:t>
            </a:fld>
            <a:endParaRPr lang="en-US" altLang="pt-BR" sz="1200" dirty="0">
              <a:solidFill>
                <a:srgbClr val="898989"/>
              </a:solidFill>
            </a:endParaRPr>
          </a:p>
        </p:txBody>
      </p:sp>
      <p:pic>
        <p:nvPicPr>
          <p:cNvPr id="56325" name="Image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2413"/>
            <a:ext cx="8324850"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6" name="Espaço Reservado para Data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p>
        </p:txBody>
      </p:sp>
    </p:spTree>
    <p:extLst>
      <p:ext uri="{BB962C8B-B14F-4D97-AF65-F5344CB8AC3E}">
        <p14:creationId xmlns:p14="http://schemas.microsoft.com/office/powerpoint/2010/main" val="138541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ítulo 1"/>
          <p:cNvSpPr>
            <a:spLocks noGrp="1"/>
          </p:cNvSpPr>
          <p:nvPr>
            <p:ph type="title"/>
          </p:nvPr>
        </p:nvSpPr>
        <p:spPr/>
        <p:txBody>
          <a:bodyPr/>
          <a:lstStyle/>
          <a:p>
            <a:r>
              <a:rPr lang="pt-BR" altLang="pt-BR"/>
              <a:t>LOINC Table</a:t>
            </a:r>
          </a:p>
        </p:txBody>
      </p:sp>
      <p:sp>
        <p:nvSpPr>
          <p:cNvPr id="57347" name="Espaço Reservado para Conteúdo 2"/>
          <p:cNvSpPr>
            <a:spLocks noGrp="1"/>
          </p:cNvSpPr>
          <p:nvPr>
            <p:ph idx="1"/>
          </p:nvPr>
        </p:nvSpPr>
        <p:spPr/>
        <p:txBody>
          <a:bodyPr/>
          <a:lstStyle/>
          <a:p>
            <a:endParaRPr lang="pt-BR" altLang="pt-BR"/>
          </a:p>
        </p:txBody>
      </p:sp>
      <p:sp>
        <p:nvSpPr>
          <p:cNvPr id="57348" name="Espaço Reservado para Número de Slide 3"/>
          <p:cNvSpPr>
            <a:spLocks noGrp="1"/>
          </p:cNvSpPr>
          <p:nvPr>
            <p:ph type="sldNum" sz="quarter" idx="12"/>
          </p:nvPr>
        </p:nvSpPr>
        <p:spPr bwMode="auto">
          <a:xfrm>
            <a:off x="6848621"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F648D3BF-D276-4E7D-87A4-3BF6C0875C02}" type="slidenum">
              <a:rPr lang="en-US" altLang="pt-BR" sz="1200" smtClean="0">
                <a:solidFill>
                  <a:srgbClr val="898989"/>
                </a:solidFill>
              </a:rPr>
              <a:pPr>
                <a:spcBef>
                  <a:spcPct val="0"/>
                </a:spcBef>
                <a:buFontTx/>
                <a:buNone/>
              </a:pPr>
              <a:t>27</a:t>
            </a:fld>
            <a:endParaRPr lang="en-US" altLang="pt-BR" sz="1200" dirty="0">
              <a:solidFill>
                <a:srgbClr val="898989"/>
              </a:solidFill>
            </a:endParaRPr>
          </a:p>
        </p:txBody>
      </p:sp>
      <p:pic>
        <p:nvPicPr>
          <p:cNvPr id="57349" name="Image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738" y="1166813"/>
            <a:ext cx="9026525"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Espaço Reservado para Data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p>
        </p:txBody>
      </p:sp>
    </p:spTree>
    <p:extLst>
      <p:ext uri="{BB962C8B-B14F-4D97-AF65-F5344CB8AC3E}">
        <p14:creationId xmlns:p14="http://schemas.microsoft.com/office/powerpoint/2010/main" val="42300963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698500"/>
            <a:ext cx="8229600" cy="1143000"/>
          </a:xfrm>
        </p:spPr>
        <p:txBody>
          <a:bodyPr>
            <a:normAutofit fontScale="90000"/>
          </a:bodyPr>
          <a:lstStyle/>
          <a:p>
            <a:pPr>
              <a:defRPr/>
            </a:pPr>
            <a:r>
              <a:rPr lang="pt-BR" dirty="0"/>
              <a:t>LOINC – Laboratório </a:t>
            </a:r>
            <a:br>
              <a:rPr lang="pt-BR" dirty="0"/>
            </a:br>
            <a:r>
              <a:rPr lang="pt-BR" sz="3600" dirty="0"/>
              <a:t>(total de termos: 45.428=&gt; 46.574)</a:t>
            </a:r>
          </a:p>
        </p:txBody>
      </p:sp>
      <p:graphicFrame>
        <p:nvGraphicFramePr>
          <p:cNvPr id="4" name="Espaço Reservado para Conteúdo 3"/>
          <p:cNvGraphicFramePr>
            <a:graphicFrameLocks noGrp="1"/>
          </p:cNvGraphicFramePr>
          <p:nvPr>
            <p:ph idx="1"/>
          </p:nvPr>
        </p:nvGraphicFramePr>
        <p:xfrm>
          <a:off x="762000" y="2187575"/>
          <a:ext cx="7488237" cy="3908422"/>
        </p:xfrm>
        <a:graphic>
          <a:graphicData uri="http://schemas.openxmlformats.org/drawingml/2006/table">
            <a:tbl>
              <a:tblPr firstRow="1" bandRow="1">
                <a:tableStyleId>{5C22544A-7EE6-4342-B048-85BDC9FD1C3A}</a:tableStyleId>
              </a:tblPr>
              <a:tblGrid>
                <a:gridCol w="2369915">
                  <a:extLst>
                    <a:ext uri="{9D8B030D-6E8A-4147-A177-3AD203B41FA5}">
                      <a16:colId xmlns:a16="http://schemas.microsoft.com/office/drawing/2014/main" val="20000"/>
                    </a:ext>
                  </a:extLst>
                </a:gridCol>
                <a:gridCol w="1800257">
                  <a:extLst>
                    <a:ext uri="{9D8B030D-6E8A-4147-A177-3AD203B41FA5}">
                      <a16:colId xmlns:a16="http://schemas.microsoft.com/office/drawing/2014/main" val="20001"/>
                    </a:ext>
                  </a:extLst>
                </a:gridCol>
                <a:gridCol w="3318065">
                  <a:extLst>
                    <a:ext uri="{9D8B030D-6E8A-4147-A177-3AD203B41FA5}">
                      <a16:colId xmlns:a16="http://schemas.microsoft.com/office/drawing/2014/main" val="20002"/>
                    </a:ext>
                  </a:extLst>
                </a:gridCol>
              </a:tblGrid>
              <a:tr h="640066">
                <a:tc>
                  <a:txBody>
                    <a:bodyPr/>
                    <a:lstStyle/>
                    <a:p>
                      <a:r>
                        <a:rPr lang="pt-BR" sz="1800" dirty="0"/>
                        <a:t>Classe (Principais)</a:t>
                      </a:r>
                    </a:p>
                  </a:txBody>
                  <a:tcPr marL="83823" marR="83823" marT="45712" marB="45712"/>
                </a:tc>
                <a:tc>
                  <a:txBody>
                    <a:bodyPr/>
                    <a:lstStyle/>
                    <a:p>
                      <a:r>
                        <a:rPr lang="pt-BR" sz="1800" dirty="0"/>
                        <a:t>Nº</a:t>
                      </a:r>
                      <a:r>
                        <a:rPr lang="pt-BR" sz="1800" baseline="0" dirty="0"/>
                        <a:t> Termos LOINC</a:t>
                      </a:r>
                    </a:p>
                    <a:p>
                      <a:r>
                        <a:rPr lang="pt-BR" sz="1800" baseline="0" dirty="0"/>
                        <a:t>(2.36 =&gt; 2.40)</a:t>
                      </a:r>
                      <a:endParaRPr lang="pt-BR" sz="1800" dirty="0"/>
                    </a:p>
                  </a:txBody>
                  <a:tcPr marL="83823" marR="83823" marT="45712" marB="45712"/>
                </a:tc>
                <a:tc>
                  <a:txBody>
                    <a:bodyPr/>
                    <a:lstStyle/>
                    <a:p>
                      <a:r>
                        <a:rPr lang="pt-BR" sz="1800" dirty="0"/>
                        <a:t>Nº Procedimentos SIGTAP</a:t>
                      </a:r>
                    </a:p>
                  </a:txBody>
                  <a:tcPr marL="83823" marR="83823" marT="45712" marB="45712"/>
                </a:tc>
                <a:extLst>
                  <a:ext uri="{0D108BD9-81ED-4DB2-BD59-A6C34878D82A}">
                    <a16:rowId xmlns:a16="http://schemas.microsoft.com/office/drawing/2014/main" val="10000"/>
                  </a:ext>
                </a:extLst>
              </a:tr>
              <a:tr h="251412">
                <a:tc>
                  <a:txBody>
                    <a:bodyPr/>
                    <a:lstStyle/>
                    <a:p>
                      <a:r>
                        <a:rPr lang="pt-BR" sz="1000" dirty="0"/>
                        <a:t>ABXBACT (Antibiograma)</a:t>
                      </a:r>
                    </a:p>
                  </a:txBody>
                  <a:tcPr marL="83823" marR="83823" marT="45712" marB="45712"/>
                </a:tc>
                <a:tc>
                  <a:txBody>
                    <a:bodyPr/>
                    <a:lstStyle/>
                    <a:p>
                      <a:r>
                        <a:rPr lang="pt-BR" sz="1000" dirty="0"/>
                        <a:t>1.620 =&gt; 1.624</a:t>
                      </a:r>
                    </a:p>
                  </a:txBody>
                  <a:tcPr marL="83823" marR="83823" marT="45712" marB="45712"/>
                </a:tc>
                <a:tc>
                  <a:txBody>
                    <a:bodyPr/>
                    <a:lstStyle/>
                    <a:p>
                      <a:endParaRPr lang="pt-BR" sz="1000" dirty="0"/>
                    </a:p>
                  </a:txBody>
                  <a:tcPr marL="83823" marR="83823" marT="45712" marB="45712"/>
                </a:tc>
                <a:extLst>
                  <a:ext uri="{0D108BD9-81ED-4DB2-BD59-A6C34878D82A}">
                    <a16:rowId xmlns:a16="http://schemas.microsoft.com/office/drawing/2014/main" val="10001"/>
                  </a:ext>
                </a:extLst>
              </a:tr>
              <a:tr h="251412">
                <a:tc>
                  <a:txBody>
                    <a:bodyPr/>
                    <a:lstStyle/>
                    <a:p>
                      <a:r>
                        <a:rPr lang="pt-BR" sz="1000" dirty="0"/>
                        <a:t>ALLERGY (Alergia)</a:t>
                      </a:r>
                    </a:p>
                  </a:txBody>
                  <a:tcPr marL="83823" marR="83823" marT="45712" marB="45712"/>
                </a:tc>
                <a:tc>
                  <a:txBody>
                    <a:bodyPr/>
                    <a:lstStyle/>
                    <a:p>
                      <a:r>
                        <a:rPr lang="pt-BR" sz="1000" dirty="0"/>
                        <a:t>3.859 =&gt; 3.887</a:t>
                      </a:r>
                    </a:p>
                  </a:txBody>
                  <a:tcPr marL="83823" marR="83823" marT="45712" marB="45712"/>
                </a:tc>
                <a:tc>
                  <a:txBody>
                    <a:bodyPr/>
                    <a:lstStyle/>
                    <a:p>
                      <a:endParaRPr lang="pt-BR" sz="1000" dirty="0"/>
                    </a:p>
                  </a:txBody>
                  <a:tcPr marL="83823" marR="83823" marT="45712" marB="45712"/>
                </a:tc>
                <a:extLst>
                  <a:ext uri="{0D108BD9-81ED-4DB2-BD59-A6C34878D82A}">
                    <a16:rowId xmlns:a16="http://schemas.microsoft.com/office/drawing/2014/main" val="10002"/>
                  </a:ext>
                </a:extLst>
              </a:tr>
              <a:tr h="251412">
                <a:tc>
                  <a:txBody>
                    <a:bodyPr/>
                    <a:lstStyle/>
                    <a:p>
                      <a:r>
                        <a:rPr lang="pt-BR" sz="1000" dirty="0"/>
                        <a:t>BLDBANK (Banco de sangue)</a:t>
                      </a:r>
                    </a:p>
                  </a:txBody>
                  <a:tcPr marL="83823" marR="83823" marT="45712" marB="45712"/>
                </a:tc>
                <a:tc>
                  <a:txBody>
                    <a:bodyPr/>
                    <a:lstStyle/>
                    <a:p>
                      <a:r>
                        <a:rPr lang="pt-BR" sz="1000" dirty="0"/>
                        <a:t>899 =&gt; 908</a:t>
                      </a:r>
                    </a:p>
                  </a:txBody>
                  <a:tcPr marL="83823" marR="83823" marT="45712" marB="45712"/>
                </a:tc>
                <a:tc>
                  <a:txBody>
                    <a:bodyPr/>
                    <a:lstStyle/>
                    <a:p>
                      <a:endParaRPr lang="pt-BR" sz="1000" dirty="0"/>
                    </a:p>
                  </a:txBody>
                  <a:tcPr marL="83823" marR="83823" marT="45712" marB="45712"/>
                </a:tc>
                <a:extLst>
                  <a:ext uri="{0D108BD9-81ED-4DB2-BD59-A6C34878D82A}">
                    <a16:rowId xmlns:a16="http://schemas.microsoft.com/office/drawing/2014/main" val="10003"/>
                  </a:ext>
                </a:extLst>
              </a:tr>
              <a:tr h="251412">
                <a:tc>
                  <a:txBody>
                    <a:bodyPr/>
                    <a:lstStyle/>
                    <a:p>
                      <a:r>
                        <a:rPr lang="pt-BR" sz="1000" dirty="0"/>
                        <a:t>CHAL</a:t>
                      </a:r>
                      <a:r>
                        <a:rPr lang="pt-BR" sz="1000" baseline="0" dirty="0"/>
                        <a:t> (Tolerância)</a:t>
                      </a:r>
                      <a:endParaRPr lang="pt-BR" sz="1000" dirty="0"/>
                    </a:p>
                  </a:txBody>
                  <a:tcPr marL="83823" marR="83823" marT="45712" marB="45712"/>
                </a:tc>
                <a:tc>
                  <a:txBody>
                    <a:bodyPr/>
                    <a:lstStyle/>
                    <a:p>
                      <a:r>
                        <a:rPr lang="pt-BR" sz="1000" dirty="0"/>
                        <a:t>3.642 =&gt; 3.662</a:t>
                      </a:r>
                    </a:p>
                  </a:txBody>
                  <a:tcPr marL="83823" marR="83823" marT="45712" marB="45712"/>
                </a:tc>
                <a:tc>
                  <a:txBody>
                    <a:bodyPr/>
                    <a:lstStyle/>
                    <a:p>
                      <a:endParaRPr lang="pt-BR" sz="1000" dirty="0"/>
                    </a:p>
                  </a:txBody>
                  <a:tcPr marL="83823" marR="83823" marT="45712" marB="45712"/>
                </a:tc>
                <a:extLst>
                  <a:ext uri="{0D108BD9-81ED-4DB2-BD59-A6C34878D82A}">
                    <a16:rowId xmlns:a16="http://schemas.microsoft.com/office/drawing/2014/main" val="10004"/>
                  </a:ext>
                </a:extLst>
              </a:tr>
              <a:tr h="251412">
                <a:tc>
                  <a:txBody>
                    <a:bodyPr/>
                    <a:lstStyle/>
                    <a:p>
                      <a:r>
                        <a:rPr lang="pt-BR" sz="1000" dirty="0"/>
                        <a:t>CHALSKIN (Testes cutâneos)</a:t>
                      </a:r>
                    </a:p>
                  </a:txBody>
                  <a:tcPr marL="83823" marR="83823" marT="45712" marB="45712"/>
                </a:tc>
                <a:tc>
                  <a:txBody>
                    <a:bodyPr/>
                    <a:lstStyle/>
                    <a:p>
                      <a:r>
                        <a:rPr lang="pt-BR" sz="1000" dirty="0"/>
                        <a:t>41 =&gt; 41</a:t>
                      </a:r>
                    </a:p>
                  </a:txBody>
                  <a:tcPr marL="83823" marR="83823" marT="45712" marB="45712"/>
                </a:tc>
                <a:tc>
                  <a:txBody>
                    <a:bodyPr/>
                    <a:lstStyle/>
                    <a:p>
                      <a:endParaRPr lang="pt-BR" sz="1000" dirty="0"/>
                    </a:p>
                  </a:txBody>
                  <a:tcPr marL="83823" marR="83823" marT="45712" marB="45712"/>
                </a:tc>
                <a:extLst>
                  <a:ext uri="{0D108BD9-81ED-4DB2-BD59-A6C34878D82A}">
                    <a16:rowId xmlns:a16="http://schemas.microsoft.com/office/drawing/2014/main" val="10005"/>
                  </a:ext>
                </a:extLst>
              </a:tr>
              <a:tr h="251412">
                <a:tc>
                  <a:txBody>
                    <a:bodyPr/>
                    <a:lstStyle/>
                    <a:p>
                      <a:r>
                        <a:rPr lang="pt-BR" sz="1000" dirty="0"/>
                        <a:t>CHEM (Bioquímica)</a:t>
                      </a:r>
                    </a:p>
                  </a:txBody>
                  <a:tcPr marL="83823" marR="83823" marT="45712" marB="45712"/>
                </a:tc>
                <a:tc>
                  <a:txBody>
                    <a:bodyPr/>
                    <a:lstStyle/>
                    <a:p>
                      <a:r>
                        <a:rPr lang="pt-BR" sz="1000" dirty="0"/>
                        <a:t>8.436 =&gt; 8.670</a:t>
                      </a:r>
                    </a:p>
                  </a:txBody>
                  <a:tcPr marL="83823" marR="83823" marT="45712" marB="45712"/>
                </a:tc>
                <a:tc>
                  <a:txBody>
                    <a:bodyPr/>
                    <a:lstStyle/>
                    <a:p>
                      <a:endParaRPr lang="pt-BR" sz="1000" dirty="0"/>
                    </a:p>
                  </a:txBody>
                  <a:tcPr marL="83823" marR="83823" marT="45712" marB="45712"/>
                </a:tc>
                <a:extLst>
                  <a:ext uri="{0D108BD9-81ED-4DB2-BD59-A6C34878D82A}">
                    <a16:rowId xmlns:a16="http://schemas.microsoft.com/office/drawing/2014/main" val="10006"/>
                  </a:ext>
                </a:extLst>
              </a:tr>
              <a:tr h="251412">
                <a:tc>
                  <a:txBody>
                    <a:bodyPr/>
                    <a:lstStyle/>
                    <a:p>
                      <a:r>
                        <a:rPr lang="pt-BR" sz="1000" dirty="0"/>
                        <a:t>COAG (Coagulação)</a:t>
                      </a:r>
                    </a:p>
                  </a:txBody>
                  <a:tcPr marL="83823" marR="83823" marT="45712" marB="45712"/>
                </a:tc>
                <a:tc>
                  <a:txBody>
                    <a:bodyPr/>
                    <a:lstStyle/>
                    <a:p>
                      <a:r>
                        <a:rPr lang="pt-BR" sz="1000" dirty="0"/>
                        <a:t>731 =&gt; 781</a:t>
                      </a:r>
                    </a:p>
                  </a:txBody>
                  <a:tcPr marL="83823" marR="83823" marT="45712" marB="45712"/>
                </a:tc>
                <a:tc>
                  <a:txBody>
                    <a:bodyPr/>
                    <a:lstStyle/>
                    <a:p>
                      <a:endParaRPr lang="pt-BR" sz="1000" dirty="0"/>
                    </a:p>
                  </a:txBody>
                  <a:tcPr marL="83823" marR="83823" marT="45712" marB="45712"/>
                </a:tc>
                <a:extLst>
                  <a:ext uri="{0D108BD9-81ED-4DB2-BD59-A6C34878D82A}">
                    <a16:rowId xmlns:a16="http://schemas.microsoft.com/office/drawing/2014/main" val="10007"/>
                  </a:ext>
                </a:extLst>
              </a:tr>
              <a:tr h="251412">
                <a:tc>
                  <a:txBody>
                    <a:bodyPr/>
                    <a:lstStyle/>
                    <a:p>
                      <a:r>
                        <a:rPr lang="pt-BR" sz="1000" dirty="0"/>
                        <a:t>CYTO</a:t>
                      </a:r>
                      <a:r>
                        <a:rPr lang="pt-BR" sz="1000" baseline="0" dirty="0"/>
                        <a:t> (Citologia)</a:t>
                      </a:r>
                      <a:endParaRPr lang="pt-BR" sz="1000" dirty="0"/>
                    </a:p>
                  </a:txBody>
                  <a:tcPr marL="83823" marR="83823" marT="45712" marB="45712"/>
                </a:tc>
                <a:tc>
                  <a:txBody>
                    <a:bodyPr/>
                    <a:lstStyle/>
                    <a:p>
                      <a:r>
                        <a:rPr lang="pt-BR" sz="1000" dirty="0"/>
                        <a:t>77 =&gt; 77</a:t>
                      </a:r>
                    </a:p>
                  </a:txBody>
                  <a:tcPr marL="83823" marR="83823" marT="45712" marB="45712"/>
                </a:tc>
                <a:tc>
                  <a:txBody>
                    <a:bodyPr/>
                    <a:lstStyle/>
                    <a:p>
                      <a:endParaRPr lang="pt-BR" sz="1000" dirty="0"/>
                    </a:p>
                  </a:txBody>
                  <a:tcPr marL="83823" marR="83823" marT="45712" marB="45712"/>
                </a:tc>
                <a:extLst>
                  <a:ext uri="{0D108BD9-81ED-4DB2-BD59-A6C34878D82A}">
                    <a16:rowId xmlns:a16="http://schemas.microsoft.com/office/drawing/2014/main" val="10008"/>
                  </a:ext>
                </a:extLst>
              </a:tr>
              <a:tr h="251412">
                <a:tc>
                  <a:txBody>
                    <a:bodyPr/>
                    <a:lstStyle/>
                    <a:p>
                      <a:r>
                        <a:rPr lang="pt-BR" sz="1000" dirty="0"/>
                        <a:t>DRUG/TOX</a:t>
                      </a:r>
                      <a:r>
                        <a:rPr lang="pt-BR" sz="1000" baseline="0" dirty="0"/>
                        <a:t> (Drogas e toxicologia)</a:t>
                      </a:r>
                      <a:endParaRPr lang="pt-BR" sz="1000" dirty="0"/>
                    </a:p>
                  </a:txBody>
                  <a:tcPr marL="83823" marR="83823" marT="45712" marB="45712"/>
                </a:tc>
                <a:tc>
                  <a:txBody>
                    <a:bodyPr/>
                    <a:lstStyle/>
                    <a:p>
                      <a:r>
                        <a:rPr lang="pt-BR" sz="1000" dirty="0"/>
                        <a:t>6.678 =&gt; 6.774</a:t>
                      </a:r>
                    </a:p>
                  </a:txBody>
                  <a:tcPr marL="83823" marR="83823" marT="45712" marB="45712"/>
                </a:tc>
                <a:tc>
                  <a:txBody>
                    <a:bodyPr/>
                    <a:lstStyle/>
                    <a:p>
                      <a:endParaRPr lang="pt-BR" sz="1000" dirty="0"/>
                    </a:p>
                  </a:txBody>
                  <a:tcPr marL="83823" marR="83823" marT="45712" marB="45712"/>
                </a:tc>
                <a:extLst>
                  <a:ext uri="{0D108BD9-81ED-4DB2-BD59-A6C34878D82A}">
                    <a16:rowId xmlns:a16="http://schemas.microsoft.com/office/drawing/2014/main" val="10009"/>
                  </a:ext>
                </a:extLst>
              </a:tr>
              <a:tr h="251412">
                <a:tc>
                  <a:txBody>
                    <a:bodyPr/>
                    <a:lstStyle/>
                    <a:p>
                      <a:r>
                        <a:rPr lang="pt-BR" sz="1000" dirty="0"/>
                        <a:t>FERT</a:t>
                      </a:r>
                      <a:r>
                        <a:rPr lang="pt-BR" sz="1000" baseline="0" dirty="0"/>
                        <a:t> (Fertilização)</a:t>
                      </a:r>
                      <a:endParaRPr lang="pt-BR" sz="1000" dirty="0"/>
                    </a:p>
                  </a:txBody>
                  <a:tcPr marL="83823" marR="83823" marT="45712" marB="45712"/>
                </a:tc>
                <a:tc>
                  <a:txBody>
                    <a:bodyPr/>
                    <a:lstStyle/>
                    <a:p>
                      <a:r>
                        <a:rPr lang="pt-BR" sz="1000" dirty="0"/>
                        <a:t>213 =&gt; 229</a:t>
                      </a:r>
                    </a:p>
                  </a:txBody>
                  <a:tcPr marL="83823" marR="83823" marT="45712" marB="45712"/>
                </a:tc>
                <a:tc>
                  <a:txBody>
                    <a:bodyPr/>
                    <a:lstStyle/>
                    <a:p>
                      <a:endParaRPr lang="pt-BR" sz="1000" dirty="0"/>
                    </a:p>
                  </a:txBody>
                  <a:tcPr marL="83823" marR="83823" marT="45712" marB="45712"/>
                </a:tc>
                <a:extLst>
                  <a:ext uri="{0D108BD9-81ED-4DB2-BD59-A6C34878D82A}">
                    <a16:rowId xmlns:a16="http://schemas.microsoft.com/office/drawing/2014/main" val="10010"/>
                  </a:ext>
                </a:extLst>
              </a:tr>
              <a:tr h="251412">
                <a:tc>
                  <a:txBody>
                    <a:bodyPr/>
                    <a:lstStyle/>
                    <a:p>
                      <a:r>
                        <a:rPr lang="pt-BR" sz="1000" dirty="0"/>
                        <a:t>HEM/BC (Hematologia)</a:t>
                      </a:r>
                    </a:p>
                  </a:txBody>
                  <a:tcPr marL="83823" marR="83823" marT="45712" marB="45712"/>
                </a:tc>
                <a:tc>
                  <a:txBody>
                    <a:bodyPr/>
                    <a:lstStyle/>
                    <a:p>
                      <a:r>
                        <a:rPr lang="pt-BR" sz="1000" dirty="0"/>
                        <a:t>1.785 =&gt; 1.932</a:t>
                      </a:r>
                    </a:p>
                  </a:txBody>
                  <a:tcPr marL="83823" marR="83823" marT="45712" marB="45712"/>
                </a:tc>
                <a:tc>
                  <a:txBody>
                    <a:bodyPr/>
                    <a:lstStyle/>
                    <a:p>
                      <a:endParaRPr lang="pt-BR" sz="1000" dirty="0"/>
                    </a:p>
                  </a:txBody>
                  <a:tcPr marL="83823" marR="83823" marT="45712" marB="45712"/>
                </a:tc>
                <a:extLst>
                  <a:ext uri="{0D108BD9-81ED-4DB2-BD59-A6C34878D82A}">
                    <a16:rowId xmlns:a16="http://schemas.microsoft.com/office/drawing/2014/main" val="10011"/>
                  </a:ext>
                </a:extLst>
              </a:tr>
              <a:tr h="251412">
                <a:tc>
                  <a:txBody>
                    <a:bodyPr/>
                    <a:lstStyle/>
                    <a:p>
                      <a:r>
                        <a:rPr lang="pt-BR" sz="1000" dirty="0"/>
                        <a:t>MICRO (Microbiologia)</a:t>
                      </a:r>
                    </a:p>
                  </a:txBody>
                  <a:tcPr marL="83823" marR="83823" marT="45712" marB="45712"/>
                </a:tc>
                <a:tc>
                  <a:txBody>
                    <a:bodyPr/>
                    <a:lstStyle/>
                    <a:p>
                      <a:r>
                        <a:rPr lang="pt-BR" sz="1000" dirty="0"/>
                        <a:t>10.284 =&gt; 10.539</a:t>
                      </a:r>
                    </a:p>
                  </a:txBody>
                  <a:tcPr marL="83823" marR="83823" marT="45712" marB="45712"/>
                </a:tc>
                <a:tc>
                  <a:txBody>
                    <a:bodyPr/>
                    <a:lstStyle/>
                    <a:p>
                      <a:endParaRPr lang="pt-BR" sz="1000" dirty="0"/>
                    </a:p>
                  </a:txBody>
                  <a:tcPr marL="83823" marR="83823" marT="45712" marB="45712"/>
                </a:tc>
                <a:extLst>
                  <a:ext uri="{0D108BD9-81ED-4DB2-BD59-A6C34878D82A}">
                    <a16:rowId xmlns:a16="http://schemas.microsoft.com/office/drawing/2014/main" val="10012"/>
                  </a:ext>
                </a:extLst>
              </a:tr>
              <a:tr h="251412">
                <a:tc>
                  <a:txBody>
                    <a:bodyPr/>
                    <a:lstStyle/>
                    <a:p>
                      <a:r>
                        <a:rPr lang="pt-BR" sz="1000" dirty="0"/>
                        <a:t>UA (</a:t>
                      </a:r>
                      <a:r>
                        <a:rPr lang="pt-BR" sz="1000" dirty="0" err="1"/>
                        <a:t>Urinalise</a:t>
                      </a:r>
                      <a:r>
                        <a:rPr lang="pt-BR" sz="1000" dirty="0"/>
                        <a:t>)</a:t>
                      </a:r>
                    </a:p>
                  </a:txBody>
                  <a:tcPr marL="83823" marR="83823" marT="45712" marB="45712"/>
                </a:tc>
                <a:tc>
                  <a:txBody>
                    <a:bodyPr/>
                    <a:lstStyle/>
                    <a:p>
                      <a:r>
                        <a:rPr lang="pt-BR" sz="1000" dirty="0"/>
                        <a:t>421 =&gt; 437</a:t>
                      </a:r>
                    </a:p>
                  </a:txBody>
                  <a:tcPr marL="83823" marR="83823" marT="45712" marB="45712"/>
                </a:tc>
                <a:tc>
                  <a:txBody>
                    <a:bodyPr/>
                    <a:lstStyle/>
                    <a:p>
                      <a:endParaRPr lang="pt-BR" sz="1000" dirty="0"/>
                    </a:p>
                  </a:txBody>
                  <a:tcPr marL="83823" marR="83823" marT="45712" marB="45712"/>
                </a:tc>
                <a:extLst>
                  <a:ext uri="{0D108BD9-81ED-4DB2-BD59-A6C34878D82A}">
                    <a16:rowId xmlns:a16="http://schemas.microsoft.com/office/drawing/2014/main" val="10013"/>
                  </a:ext>
                </a:extLst>
              </a:tr>
            </a:tbl>
          </a:graphicData>
        </a:graphic>
      </p:graphicFrame>
      <p:sp>
        <p:nvSpPr>
          <p:cNvPr id="5" name="Espaço Reservado para Número de Slide 4"/>
          <p:cNvSpPr>
            <a:spLocks noGrp="1"/>
          </p:cNvSpPr>
          <p:nvPr>
            <p:ph type="sldNum" sz="quarter" idx="12"/>
          </p:nvPr>
        </p:nvSpPr>
        <p:spPr>
          <a:xfrm>
            <a:off x="7239000" y="6538912"/>
            <a:ext cx="2895600" cy="365125"/>
          </a:xfrm>
        </p:spPr>
        <p:txBody>
          <a:bodyPr rtlCol="0"/>
          <a:lstStyle/>
          <a:p>
            <a:pPr algn="ctr" fontAlgn="auto">
              <a:spcBef>
                <a:spcPts val="0"/>
              </a:spcBef>
              <a:spcAft>
                <a:spcPts val="0"/>
              </a:spcAft>
              <a:defRPr/>
            </a:pPr>
            <a:fld id="{C20C781C-9FF4-4E6F-A8FF-75286DBD10F2}" type="slidenum">
              <a:rPr lang="pt-BR" smtClean="0">
                <a:solidFill>
                  <a:schemeClr val="tx1">
                    <a:tint val="75000"/>
                  </a:schemeClr>
                </a:solidFill>
                <a:latin typeface="+mn-lt"/>
                <a:ea typeface="+mn-ea"/>
              </a:rPr>
              <a:pPr algn="ctr" fontAlgn="auto">
                <a:spcBef>
                  <a:spcPts val="0"/>
                </a:spcBef>
                <a:spcAft>
                  <a:spcPts val="0"/>
                </a:spcAft>
                <a:defRPr/>
              </a:pPr>
              <a:t>28</a:t>
            </a:fld>
            <a:endParaRPr lang="pt-BR" dirty="0">
              <a:solidFill>
                <a:schemeClr val="tx1">
                  <a:tint val="75000"/>
                </a:schemeClr>
              </a:solidFill>
              <a:latin typeface="+mn-lt"/>
              <a:ea typeface="+mn-ea"/>
            </a:endParaRPr>
          </a:p>
        </p:txBody>
      </p:sp>
      <p:sp>
        <p:nvSpPr>
          <p:cNvPr id="58434" name="Espaço Reservado para Data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p>
        </p:txBody>
      </p:sp>
    </p:spTree>
    <p:extLst>
      <p:ext uri="{BB962C8B-B14F-4D97-AF65-F5344CB8AC3E}">
        <p14:creationId xmlns:p14="http://schemas.microsoft.com/office/powerpoint/2010/main" val="3163406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r>
              <a:rPr lang="pt-BR"/>
              <a:t>2016</a:t>
            </a:r>
          </a:p>
        </p:txBody>
      </p:sp>
      <p:sp>
        <p:nvSpPr>
          <p:cNvPr id="3" name="Espaço Reservado para Número de Slide 2"/>
          <p:cNvSpPr>
            <a:spLocks noGrp="1"/>
          </p:cNvSpPr>
          <p:nvPr>
            <p:ph type="sldNum" sz="quarter" idx="11"/>
          </p:nvPr>
        </p:nvSpPr>
        <p:spPr/>
        <p:txBody>
          <a:bodyPr/>
          <a:lstStyle/>
          <a:p>
            <a:fld id="{8FA9E4A2-D109-45D6-BFF3-65FDB188C839}" type="slidenum">
              <a:rPr lang="pt-BR" smtClean="0"/>
              <a:pPr/>
              <a:t>29</a:t>
            </a:fld>
            <a:endParaRPr lang="pt-BR"/>
          </a:p>
        </p:txBody>
      </p:sp>
      <p:pic>
        <p:nvPicPr>
          <p:cNvPr id="1026" name="Picture 2"/>
          <p:cNvPicPr>
            <a:picLocks noChangeAspect="1" noChangeArrowheads="1"/>
          </p:cNvPicPr>
          <p:nvPr/>
        </p:nvPicPr>
        <p:blipFill>
          <a:blip r:embed="rId2" cstate="print"/>
          <a:srcRect/>
          <a:stretch>
            <a:fillRect/>
          </a:stretch>
        </p:blipFill>
        <p:spPr bwMode="auto">
          <a:xfrm>
            <a:off x="476000" y="1257073"/>
            <a:ext cx="8192000" cy="4608000"/>
          </a:xfrm>
          <a:prstGeom prst="rect">
            <a:avLst/>
          </a:prstGeom>
          <a:noFill/>
          <a:ln w="9525">
            <a:noFill/>
            <a:miter lim="800000"/>
            <a:headEnd/>
            <a:tailEnd/>
          </a:ln>
        </p:spPr>
      </p:pic>
    </p:spTree>
    <p:extLst>
      <p:ext uri="{BB962C8B-B14F-4D97-AF65-F5344CB8AC3E}">
        <p14:creationId xmlns:p14="http://schemas.microsoft.com/office/powerpoint/2010/main" val="2290135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441325"/>
            <a:ext cx="8229600" cy="1143000"/>
          </a:xfrm>
        </p:spPr>
        <p:txBody>
          <a:bodyPr/>
          <a:lstStyle/>
          <a:p>
            <a:r>
              <a:rPr lang="en-US" altLang="en-US"/>
              <a:t>Agenda</a:t>
            </a:r>
          </a:p>
        </p:txBody>
      </p:sp>
      <p:sp>
        <p:nvSpPr>
          <p:cNvPr id="4099" name="Content Placeholder 2"/>
          <p:cNvSpPr>
            <a:spLocks noGrp="1"/>
          </p:cNvSpPr>
          <p:nvPr>
            <p:ph idx="1"/>
          </p:nvPr>
        </p:nvSpPr>
        <p:spPr>
          <a:xfrm>
            <a:off x="457200" y="1720850"/>
            <a:ext cx="8229600" cy="4525963"/>
          </a:xfrm>
        </p:spPr>
        <p:txBody>
          <a:bodyPr/>
          <a:lstStyle/>
          <a:p>
            <a:pPr lvl="2"/>
            <a:r>
              <a:rPr lang="en-US" altLang="en-US" sz="4000" dirty="0"/>
              <a:t>Breve </a:t>
            </a:r>
            <a:r>
              <a:rPr lang="en-US" altLang="en-US" sz="4000" dirty="0" err="1"/>
              <a:t>história</a:t>
            </a:r>
            <a:endParaRPr lang="en-US" altLang="en-US" sz="4000" dirty="0"/>
          </a:p>
          <a:p>
            <a:pPr lvl="2"/>
            <a:r>
              <a:rPr lang="en-US" altLang="en-US" sz="4000" dirty="0" err="1"/>
              <a:t>Conceitos</a:t>
            </a:r>
            <a:endParaRPr lang="en-US" altLang="en-US" sz="4000" dirty="0"/>
          </a:p>
          <a:p>
            <a:pPr lvl="2"/>
            <a:r>
              <a:rPr lang="en-US" altLang="en-US" sz="4000" dirty="0" err="1"/>
              <a:t>Uso</a:t>
            </a:r>
            <a:endParaRPr lang="en-US" altLang="en-US" sz="4000" dirty="0"/>
          </a:p>
          <a:p>
            <a:pPr lvl="3"/>
            <a:r>
              <a:rPr lang="en-US" altLang="en-US" sz="3600" dirty="0"/>
              <a:t>No </a:t>
            </a:r>
            <a:r>
              <a:rPr lang="en-US" altLang="en-US" sz="3600" dirty="0" err="1"/>
              <a:t>mundo</a:t>
            </a:r>
            <a:endParaRPr lang="en-US" altLang="en-US" sz="3600" dirty="0"/>
          </a:p>
          <a:p>
            <a:pPr lvl="3"/>
            <a:r>
              <a:rPr lang="en-US" altLang="en-US" sz="3600" dirty="0"/>
              <a:t>No </a:t>
            </a:r>
            <a:r>
              <a:rPr lang="en-US" altLang="en-US" sz="3600" dirty="0" err="1"/>
              <a:t>Brasil</a:t>
            </a:r>
            <a:endParaRPr lang="en-US" altLang="en-US" sz="3600" dirty="0"/>
          </a:p>
          <a:p>
            <a:pPr lvl="4"/>
            <a:r>
              <a:rPr lang="en-US" altLang="en-US" sz="3600" dirty="0" err="1"/>
              <a:t>Relato</a:t>
            </a:r>
            <a:r>
              <a:rPr lang="en-US" altLang="en-US" sz="3600" dirty="0"/>
              <a:t> de </a:t>
            </a:r>
            <a:r>
              <a:rPr lang="en-US" altLang="en-US" sz="3600" dirty="0" err="1"/>
              <a:t>caso</a:t>
            </a:r>
            <a:r>
              <a:rPr lang="en-US" altLang="en-US" sz="3600" dirty="0"/>
              <a:t>: SMS/SP</a:t>
            </a:r>
          </a:p>
          <a:p>
            <a:pPr lvl="3"/>
            <a:endParaRPr lang="en-US" altLang="en-US" sz="3600" dirty="0"/>
          </a:p>
          <a:p>
            <a:pPr lvl="2"/>
            <a:endParaRPr lang="en-US" altLang="en-US" sz="4000" dirty="0"/>
          </a:p>
          <a:p>
            <a:pPr lvl="2"/>
            <a:endParaRPr lang="en-US" altLang="en-US" sz="3600" dirty="0"/>
          </a:p>
        </p:txBody>
      </p:sp>
      <p:sp>
        <p:nvSpPr>
          <p:cNvPr id="4100" name="Espaço Reservado para Número de Slide 1"/>
          <p:cNvSpPr>
            <a:spLocks noGrp="1"/>
          </p:cNvSpPr>
          <p:nvPr>
            <p:ph type="sldNum" sz="quarter" idx="12"/>
          </p:nvPr>
        </p:nvSpPr>
        <p:spPr bwMode="auto">
          <a:xfrm>
            <a:off x="6553200"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437902E9-BC90-4197-96E5-51EC01FD3A9E}" type="slidenum">
              <a:rPr lang="en-US" altLang="pt-BR" sz="1200" smtClean="0">
                <a:solidFill>
                  <a:srgbClr val="898989"/>
                </a:solidFill>
              </a:rPr>
              <a:pPr>
                <a:spcBef>
                  <a:spcPct val="0"/>
                </a:spcBef>
                <a:buFontTx/>
                <a:buNone/>
              </a:pPr>
              <a:t>3</a:t>
            </a:fld>
            <a:endParaRPr lang="en-US" altLang="pt-BR" sz="1200" dirty="0">
              <a:solidFill>
                <a:srgbClr val="898989"/>
              </a:solidFill>
            </a:endParaRPr>
          </a:p>
        </p:txBody>
      </p:sp>
      <p:sp>
        <p:nvSpPr>
          <p:cNvPr id="4101" name="Espaço Reservado para Data 2"/>
          <p:cNvSpPr>
            <a:spLocks noGrp="1"/>
          </p:cNvSpPr>
          <p:nvPr>
            <p:ph type="dt" sz="quarter" idx="10"/>
          </p:nvPr>
        </p:nvSpPr>
        <p:spPr bwMode="auto">
          <a:xfrm>
            <a:off x="457200" y="6489481"/>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endParaRPr lang="pt-BR" altLang="en-US" sz="1200" dirty="0">
              <a:solidFill>
                <a:srgbClr val="898989"/>
              </a:solidFill>
            </a:endParaRPr>
          </a:p>
        </p:txBody>
      </p:sp>
      <p:pic>
        <p:nvPicPr>
          <p:cNvPr id="4102" name="Imagem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19825" y="1458913"/>
            <a:ext cx="24669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Imagem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79988" y="3406776"/>
            <a:ext cx="1835150"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5329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ítulo 1"/>
          <p:cNvSpPr>
            <a:spLocks noGrp="1"/>
          </p:cNvSpPr>
          <p:nvPr>
            <p:ph type="title"/>
          </p:nvPr>
        </p:nvSpPr>
        <p:spPr>
          <a:xfrm>
            <a:off x="457200" y="444500"/>
            <a:ext cx="8229600" cy="1143000"/>
          </a:xfrm>
        </p:spPr>
        <p:txBody>
          <a:bodyPr/>
          <a:lstStyle/>
          <a:p>
            <a:r>
              <a:rPr lang="pt-BR" altLang="pt-BR"/>
              <a:t>Variantes linguísticas disponíveis</a:t>
            </a:r>
          </a:p>
        </p:txBody>
      </p:sp>
      <p:sp>
        <p:nvSpPr>
          <p:cNvPr id="26627" name="Espaço Reservado para Conteúdo 2"/>
          <p:cNvSpPr>
            <a:spLocks noGrp="1"/>
          </p:cNvSpPr>
          <p:nvPr>
            <p:ph idx="1"/>
          </p:nvPr>
        </p:nvSpPr>
        <p:spPr/>
        <p:txBody>
          <a:bodyPr/>
          <a:lstStyle/>
          <a:p>
            <a:endParaRPr lang="pt-BR" altLang="pt-BR"/>
          </a:p>
        </p:txBody>
      </p:sp>
      <p:sp>
        <p:nvSpPr>
          <p:cNvPr id="26628" name="Espaço Reservado para Número de Slide 3"/>
          <p:cNvSpPr>
            <a:spLocks noGrp="1"/>
          </p:cNvSpPr>
          <p:nvPr>
            <p:ph type="sldNum" sz="quarter" idx="12"/>
          </p:nvPr>
        </p:nvSpPr>
        <p:spPr bwMode="auto">
          <a:xfrm>
            <a:off x="67278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94389145-4701-474E-8F64-00D2686F0C4F}" type="slidenum">
              <a:rPr lang="en-US" altLang="pt-BR" sz="1200" smtClean="0">
                <a:solidFill>
                  <a:srgbClr val="898989"/>
                </a:solidFill>
              </a:rPr>
              <a:pPr>
                <a:spcBef>
                  <a:spcPct val="0"/>
                </a:spcBef>
                <a:buFontTx/>
                <a:buNone/>
              </a:pPr>
              <a:t>30</a:t>
            </a:fld>
            <a:endParaRPr lang="en-US" altLang="pt-BR" sz="1200" dirty="0">
              <a:solidFill>
                <a:srgbClr val="898989"/>
              </a:solidFill>
            </a:endParaRPr>
          </a:p>
        </p:txBody>
      </p:sp>
      <p:pic>
        <p:nvPicPr>
          <p:cNvPr id="26629" name="Imagem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2575" y="1301750"/>
            <a:ext cx="8578850"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Espaço Reservado para Data 2"/>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endParaRPr lang="pt-BR" altLang="en-US" sz="1200" dirty="0">
              <a:solidFill>
                <a:srgbClr val="898989"/>
              </a:solidFill>
            </a:endParaRPr>
          </a:p>
        </p:txBody>
      </p:sp>
    </p:spTree>
    <p:extLst>
      <p:ext uri="{BB962C8B-B14F-4D97-AF65-F5344CB8AC3E}">
        <p14:creationId xmlns:p14="http://schemas.microsoft.com/office/powerpoint/2010/main" val="34052838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ítulo 1"/>
          <p:cNvSpPr>
            <a:spLocks noGrp="1"/>
          </p:cNvSpPr>
          <p:nvPr>
            <p:ph type="title"/>
          </p:nvPr>
        </p:nvSpPr>
        <p:spPr>
          <a:xfrm>
            <a:off x="457200" y="325438"/>
            <a:ext cx="8229600" cy="1143000"/>
          </a:xfrm>
        </p:spPr>
        <p:txBody>
          <a:bodyPr/>
          <a:lstStyle/>
          <a:p>
            <a:r>
              <a:rPr lang="pt-BR" altLang="pt-BR"/>
              <a:t>Portuguese (Brazil)</a:t>
            </a:r>
          </a:p>
        </p:txBody>
      </p:sp>
      <p:sp>
        <p:nvSpPr>
          <p:cNvPr id="27651" name="Espaço Reservado para Conteúdo 2"/>
          <p:cNvSpPr>
            <a:spLocks noGrp="1"/>
          </p:cNvSpPr>
          <p:nvPr>
            <p:ph idx="1"/>
          </p:nvPr>
        </p:nvSpPr>
        <p:spPr/>
        <p:txBody>
          <a:bodyPr/>
          <a:lstStyle/>
          <a:p>
            <a:endParaRPr lang="pt-BR" altLang="pt-BR"/>
          </a:p>
        </p:txBody>
      </p:sp>
      <p:sp>
        <p:nvSpPr>
          <p:cNvPr id="27652" name="Espaço Reservado para Número de Slide 3"/>
          <p:cNvSpPr>
            <a:spLocks noGrp="1"/>
          </p:cNvSpPr>
          <p:nvPr>
            <p:ph type="sldNum" sz="quarter" idx="12"/>
          </p:nvPr>
        </p:nvSpPr>
        <p:spPr bwMode="auto">
          <a:xfrm>
            <a:off x="663257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B19E8A13-1A3D-4B36-B671-A26D5E760716}" type="slidenum">
              <a:rPr lang="en-US" altLang="pt-BR" sz="1200" smtClean="0">
                <a:solidFill>
                  <a:srgbClr val="898989"/>
                </a:solidFill>
              </a:rPr>
              <a:pPr>
                <a:spcBef>
                  <a:spcPct val="0"/>
                </a:spcBef>
                <a:buFontTx/>
                <a:buNone/>
              </a:pPr>
              <a:t>31</a:t>
            </a:fld>
            <a:endParaRPr lang="en-US" altLang="pt-BR" sz="1200" dirty="0">
              <a:solidFill>
                <a:srgbClr val="898989"/>
              </a:solidFill>
            </a:endParaRPr>
          </a:p>
        </p:txBody>
      </p:sp>
      <p:pic>
        <p:nvPicPr>
          <p:cNvPr id="27653" name="Image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825" y="1525588"/>
            <a:ext cx="8388350" cy="471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Espaço Reservado para Data 2"/>
          <p:cNvSpPr>
            <a:spLocks noGrp="1"/>
          </p:cNvSpPr>
          <p:nvPr>
            <p:ph type="dt" sz="quarter" idx="10"/>
          </p:nvPr>
        </p:nvSpPr>
        <p:spPr bwMode="auto">
          <a:xfrm>
            <a:off x="377825"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endParaRPr lang="pt-BR" altLang="en-US" sz="1200" dirty="0">
              <a:solidFill>
                <a:srgbClr val="898989"/>
              </a:solidFill>
            </a:endParaRPr>
          </a:p>
        </p:txBody>
      </p:sp>
    </p:spTree>
    <p:extLst>
      <p:ext uri="{BB962C8B-B14F-4D97-AF65-F5344CB8AC3E}">
        <p14:creationId xmlns:p14="http://schemas.microsoft.com/office/powerpoint/2010/main" val="765372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ítulo 1"/>
          <p:cNvSpPr>
            <a:spLocks noGrp="1"/>
          </p:cNvSpPr>
          <p:nvPr>
            <p:ph type="title"/>
          </p:nvPr>
        </p:nvSpPr>
        <p:spPr>
          <a:xfrm>
            <a:off x="457200" y="384175"/>
            <a:ext cx="8229600" cy="1143000"/>
          </a:xfrm>
        </p:spPr>
        <p:txBody>
          <a:bodyPr/>
          <a:lstStyle/>
          <a:p>
            <a:r>
              <a:rPr lang="pt-BR" altLang="pt-BR" dirty="0"/>
              <a:t>Relato de caso: SMS/SP</a:t>
            </a:r>
          </a:p>
        </p:txBody>
      </p:sp>
      <p:sp>
        <p:nvSpPr>
          <p:cNvPr id="59395" name="Espaço Reservado para Conteúdo 2"/>
          <p:cNvSpPr>
            <a:spLocks noGrp="1"/>
          </p:cNvSpPr>
          <p:nvPr>
            <p:ph idx="1"/>
          </p:nvPr>
        </p:nvSpPr>
        <p:spPr/>
        <p:txBody>
          <a:bodyPr/>
          <a:lstStyle/>
          <a:p>
            <a:endParaRPr lang="pt-BR" altLang="pt-BR"/>
          </a:p>
        </p:txBody>
      </p:sp>
      <p:sp>
        <p:nvSpPr>
          <p:cNvPr id="59396" name="Espaço Reservado para Número de Slide 3"/>
          <p:cNvSpPr>
            <a:spLocks noGrp="1"/>
          </p:cNvSpPr>
          <p:nvPr>
            <p:ph type="sldNum" sz="quarter" idx="12"/>
          </p:nvPr>
        </p:nvSpPr>
        <p:spPr bwMode="auto">
          <a:xfrm>
            <a:off x="6778283"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75C5234E-A506-497C-8DD5-D26864A27AEC}" type="slidenum">
              <a:rPr lang="en-US" altLang="pt-BR" sz="1200" smtClean="0">
                <a:solidFill>
                  <a:srgbClr val="898989"/>
                </a:solidFill>
              </a:rPr>
              <a:pPr>
                <a:spcBef>
                  <a:spcPct val="0"/>
                </a:spcBef>
                <a:buFontTx/>
                <a:buNone/>
              </a:pPr>
              <a:t>32</a:t>
            </a:fld>
            <a:endParaRPr lang="en-US" altLang="pt-BR" sz="1200" dirty="0">
              <a:solidFill>
                <a:srgbClr val="898989"/>
              </a:solidFill>
            </a:endParaRPr>
          </a:p>
        </p:txBody>
      </p:sp>
      <p:pic>
        <p:nvPicPr>
          <p:cNvPr id="59397" name="Image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0588" y="1525588"/>
            <a:ext cx="7127875" cy="471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8" name="Espaço Reservado para Data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p>
        </p:txBody>
      </p:sp>
    </p:spTree>
    <p:extLst>
      <p:ext uri="{BB962C8B-B14F-4D97-AF65-F5344CB8AC3E}">
        <p14:creationId xmlns:p14="http://schemas.microsoft.com/office/powerpoint/2010/main" val="20171410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Espaço Reservado para Conteúdo 2"/>
          <p:cNvSpPr>
            <a:spLocks noGrp="1"/>
          </p:cNvSpPr>
          <p:nvPr>
            <p:ph idx="1"/>
          </p:nvPr>
        </p:nvSpPr>
        <p:spPr>
          <a:xfrm>
            <a:off x="469900" y="1308100"/>
            <a:ext cx="8229600" cy="4813300"/>
          </a:xfrm>
        </p:spPr>
        <p:txBody>
          <a:bodyPr>
            <a:normAutofit fontScale="92500"/>
          </a:bodyPr>
          <a:lstStyle/>
          <a:p>
            <a:pPr>
              <a:defRPr/>
            </a:pPr>
            <a:r>
              <a:rPr lang="pt-BR" sz="2400" dirty="0"/>
              <a:t>A SMS/SP tem contrato com 3 laboratórios privados, que executam os exames coletados nas unidades, além de laboratórios próprios que estavam em processo de informatização com um software de mercado, na época do projeto;</a:t>
            </a:r>
          </a:p>
          <a:p>
            <a:pPr>
              <a:defRPr/>
            </a:pPr>
            <a:r>
              <a:rPr lang="pt-BR" sz="2400" dirty="0"/>
              <a:t>Este módulo refere-se à integração do SIGA com estes laboratórios, incluindo os seguintes processos:</a:t>
            </a:r>
          </a:p>
          <a:p>
            <a:pPr lvl="2">
              <a:defRPr/>
            </a:pPr>
            <a:r>
              <a:rPr lang="pt-BR" sz="1600" dirty="0"/>
              <a:t>Gerenciamento dos vocabulários controlados de exames laboratoriais e seu mapeamento para as tabelas de faturamento;</a:t>
            </a:r>
          </a:p>
          <a:p>
            <a:pPr lvl="2">
              <a:defRPr/>
            </a:pPr>
            <a:r>
              <a:rPr lang="pt-BR" sz="1600" dirty="0"/>
              <a:t>Configuração dos exames laboratoriais, com identificação dos atributos específicos de cada exame;</a:t>
            </a:r>
          </a:p>
          <a:p>
            <a:pPr lvl="2">
              <a:defRPr/>
            </a:pPr>
            <a:r>
              <a:rPr lang="pt-BR" sz="1600" dirty="0"/>
              <a:t>Solicitação de exames, coleta de material, controle do envio do material ao laboratório, envio eletrônico das solicitações aos diferentes laboratórios, recebimento dos resultados;</a:t>
            </a:r>
          </a:p>
          <a:p>
            <a:pPr lvl="2">
              <a:defRPr/>
            </a:pPr>
            <a:r>
              <a:rPr lang="pt-BR" sz="1600" dirty="0"/>
              <a:t>Regulação de exames (central de regulação);</a:t>
            </a:r>
          </a:p>
          <a:p>
            <a:pPr lvl="2">
              <a:defRPr/>
            </a:pPr>
            <a:r>
              <a:rPr lang="pt-BR" sz="1600" dirty="0"/>
              <a:t>Relatórios;</a:t>
            </a:r>
          </a:p>
          <a:p>
            <a:pPr lvl="2">
              <a:defRPr/>
            </a:pPr>
            <a:r>
              <a:rPr lang="pt-BR" sz="1600" dirty="0"/>
              <a:t>Gerenciamento dos contratos dos laboratórios.</a:t>
            </a:r>
          </a:p>
        </p:txBody>
      </p:sp>
      <p:sp>
        <p:nvSpPr>
          <p:cNvPr id="62467" name="Espaço Reservado para Número de Slide 5"/>
          <p:cNvSpPr>
            <a:spLocks noGrp="1"/>
          </p:cNvSpPr>
          <p:nvPr>
            <p:ph type="sldNum" sz="quarter" idx="12"/>
          </p:nvPr>
        </p:nvSpPr>
        <p:spPr bwMode="auto">
          <a:xfrm>
            <a:off x="7569200" y="6400898"/>
            <a:ext cx="1447800" cy="508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A539AF5E-E7E9-4E4C-B51B-FC84825566B5}" type="slidenum">
              <a:rPr lang="pt-BR" altLang="en-US" sz="1200" smtClean="0">
                <a:solidFill>
                  <a:srgbClr val="898989"/>
                </a:solidFill>
              </a:rPr>
              <a:pPr>
                <a:spcBef>
                  <a:spcPct val="0"/>
                </a:spcBef>
                <a:buFontTx/>
                <a:buNone/>
              </a:pPr>
              <a:t>33</a:t>
            </a:fld>
            <a:endParaRPr lang="pt-BR" altLang="en-US" sz="1200" dirty="0">
              <a:solidFill>
                <a:srgbClr val="898989"/>
              </a:solidFill>
            </a:endParaRPr>
          </a:p>
        </p:txBody>
      </p:sp>
      <p:sp>
        <p:nvSpPr>
          <p:cNvPr id="62468" name="Título 1"/>
          <p:cNvSpPr>
            <a:spLocks noGrp="1"/>
          </p:cNvSpPr>
          <p:nvPr>
            <p:ph type="title"/>
          </p:nvPr>
        </p:nvSpPr>
        <p:spPr>
          <a:xfrm>
            <a:off x="457200" y="401248"/>
            <a:ext cx="8229600" cy="1143000"/>
          </a:xfrm>
        </p:spPr>
        <p:txBody>
          <a:bodyPr/>
          <a:lstStyle/>
          <a:p>
            <a:r>
              <a:rPr lang="pt-BR" altLang="pt-BR" dirty="0"/>
              <a:t>SADT - SIGA</a:t>
            </a:r>
          </a:p>
        </p:txBody>
      </p:sp>
      <p:sp>
        <p:nvSpPr>
          <p:cNvPr id="62469" name="Espaço Reservado para Data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p>
        </p:txBody>
      </p:sp>
    </p:spTree>
    <p:extLst>
      <p:ext uri="{BB962C8B-B14F-4D97-AF65-F5344CB8AC3E}">
        <p14:creationId xmlns:p14="http://schemas.microsoft.com/office/powerpoint/2010/main" val="3687832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Espaço Reservado para Conteúdo 2"/>
          <p:cNvSpPr>
            <a:spLocks noGrp="1"/>
          </p:cNvSpPr>
          <p:nvPr>
            <p:ph idx="1"/>
          </p:nvPr>
        </p:nvSpPr>
        <p:spPr>
          <a:xfrm>
            <a:off x="482600" y="1371600"/>
            <a:ext cx="8229600" cy="4762500"/>
          </a:xfrm>
        </p:spPr>
        <p:txBody>
          <a:bodyPr/>
          <a:lstStyle/>
          <a:p>
            <a:r>
              <a:rPr lang="en-US" altLang="pt-BR" sz="2600"/>
              <a:t>Integração destes processos com o sistema de informações da SMS - SIGA</a:t>
            </a:r>
            <a:endParaRPr lang="pt-BR" altLang="pt-BR" sz="2600"/>
          </a:p>
          <a:p>
            <a:pPr lvl="2"/>
            <a:r>
              <a:rPr lang="pt-BR" altLang="pt-BR" sz="2000"/>
              <a:t>troca de mensagens padrão HL7 (v.2 na solicitação e v.3 CDA no laudo), utilizando o LOINC como vocabulário padrão;</a:t>
            </a:r>
          </a:p>
          <a:p>
            <a:r>
              <a:rPr lang="pt-BR" altLang="pt-BR" sz="2000"/>
              <a:t>A tradução do LOINC, que estava sob a responsabilidade da SMS/SP, foi realizada principalmente por um dos laboratórios, que já vinha realizando este trabalho para seu uso interno;</a:t>
            </a:r>
          </a:p>
          <a:p>
            <a:r>
              <a:rPr lang="pt-BR" altLang="pt-BR" sz="2000"/>
              <a:t>O mapeamento para tabela SUS foi feito pela SMS/SP;</a:t>
            </a:r>
          </a:p>
          <a:p>
            <a:r>
              <a:rPr lang="pt-BR" altLang="pt-BR" sz="2000"/>
              <a:t>Este módulo ainda está em fase de homologação; </a:t>
            </a:r>
          </a:p>
          <a:p>
            <a:r>
              <a:rPr lang="pt-BR" altLang="pt-BR" sz="2000"/>
              <a:t>Houve um piloto em duas unidades atendidas por um dos laboratórios (set/2010 e início 2011);</a:t>
            </a:r>
          </a:p>
          <a:p>
            <a:endParaRPr lang="pt-BR" altLang="pt-BR" sz="2000"/>
          </a:p>
        </p:txBody>
      </p:sp>
      <p:sp>
        <p:nvSpPr>
          <p:cNvPr id="64515" name="Espaço Reservado para Número de Slide 5"/>
          <p:cNvSpPr>
            <a:spLocks noGrp="1"/>
          </p:cNvSpPr>
          <p:nvPr>
            <p:ph type="sldNum" sz="quarter" idx="12"/>
          </p:nvPr>
        </p:nvSpPr>
        <p:spPr bwMode="auto">
          <a:xfrm>
            <a:off x="6753225"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37A09587-99AC-4816-BC46-B03A6E3ADCF9}" type="slidenum">
              <a:rPr lang="pt-BR" altLang="en-US" sz="1200" smtClean="0">
                <a:solidFill>
                  <a:srgbClr val="898989"/>
                </a:solidFill>
              </a:rPr>
              <a:pPr>
                <a:spcBef>
                  <a:spcPct val="0"/>
                </a:spcBef>
                <a:buFontTx/>
                <a:buNone/>
              </a:pPr>
              <a:t>34</a:t>
            </a:fld>
            <a:endParaRPr lang="pt-BR" altLang="en-US" sz="1200" dirty="0">
              <a:solidFill>
                <a:srgbClr val="898989"/>
              </a:solidFill>
            </a:endParaRPr>
          </a:p>
        </p:txBody>
      </p:sp>
      <p:sp>
        <p:nvSpPr>
          <p:cNvPr id="64516" name="Título 1"/>
          <p:cNvSpPr>
            <a:spLocks noGrp="1"/>
          </p:cNvSpPr>
          <p:nvPr>
            <p:ph type="title"/>
          </p:nvPr>
        </p:nvSpPr>
        <p:spPr>
          <a:xfrm>
            <a:off x="457200" y="441325"/>
            <a:ext cx="8229600" cy="1143000"/>
          </a:xfrm>
        </p:spPr>
        <p:txBody>
          <a:bodyPr/>
          <a:lstStyle/>
          <a:p>
            <a:r>
              <a:rPr lang="pt-BR" altLang="pt-BR" dirty="0"/>
              <a:t>SADT - SIGA</a:t>
            </a:r>
          </a:p>
        </p:txBody>
      </p:sp>
      <p:sp>
        <p:nvSpPr>
          <p:cNvPr id="64517" name="Espaço Reservado para Data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p>
        </p:txBody>
      </p:sp>
      <p:sp>
        <p:nvSpPr>
          <p:cNvPr id="2" name="CaixaDeTexto 1"/>
          <p:cNvSpPr txBox="1"/>
          <p:nvPr/>
        </p:nvSpPr>
        <p:spPr>
          <a:xfrm>
            <a:off x="3916363" y="5062538"/>
            <a:ext cx="4285102" cy="1200329"/>
          </a:xfrm>
          <a:prstGeom prst="rect">
            <a:avLst/>
          </a:prstGeom>
          <a:noFill/>
          <a:ln>
            <a:solidFill>
              <a:srgbClr val="FF0000"/>
            </a:solidFill>
          </a:ln>
        </p:spPr>
        <p:txBody>
          <a:bodyPr wrap="square">
            <a:spAutoFit/>
          </a:bodyPr>
          <a:lstStyle/>
          <a:p>
            <a:pPr marL="285750" indent="-285750">
              <a:buFont typeface="Arial" panose="020B0604020202020204" pitchFamily="34" charset="0"/>
              <a:buChar char="•"/>
              <a:defRPr/>
            </a:pPr>
            <a:r>
              <a:rPr lang="pt-BR" dirty="0"/>
              <a:t>Redesenho do projeto</a:t>
            </a:r>
          </a:p>
          <a:p>
            <a:pPr marL="285750" indent="-285750">
              <a:buFont typeface="Arial" panose="020B0604020202020204" pitchFamily="34" charset="0"/>
              <a:buChar char="•"/>
              <a:defRPr/>
            </a:pPr>
            <a:r>
              <a:rPr lang="pt-BR" dirty="0"/>
              <a:t>Novo piloto estava previsto para 2015</a:t>
            </a:r>
          </a:p>
          <a:p>
            <a:pPr marL="285750" indent="-285750">
              <a:buFont typeface="Arial" panose="020B0604020202020204" pitchFamily="34" charset="0"/>
              <a:buChar char="•"/>
              <a:defRPr/>
            </a:pPr>
            <a:r>
              <a:rPr lang="pt-BR" dirty="0"/>
              <a:t>Ainda não foi realizado... </a:t>
            </a:r>
          </a:p>
          <a:p>
            <a:pPr>
              <a:defRPr/>
            </a:pPr>
            <a:endParaRPr lang="pt-BR" dirty="0"/>
          </a:p>
        </p:txBody>
      </p:sp>
      <p:sp>
        <p:nvSpPr>
          <p:cNvPr id="3" name="Seta para a direita 2"/>
          <p:cNvSpPr/>
          <p:nvPr/>
        </p:nvSpPr>
        <p:spPr>
          <a:xfrm>
            <a:off x="914400" y="5391150"/>
            <a:ext cx="2811463" cy="595313"/>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r>
              <a:rPr lang="pt-BR" dirty="0"/>
              <a:t>Atualmente</a:t>
            </a:r>
          </a:p>
        </p:txBody>
      </p:sp>
    </p:spTree>
    <p:extLst>
      <p:ext uri="{BB962C8B-B14F-4D97-AF65-F5344CB8AC3E}">
        <p14:creationId xmlns:p14="http://schemas.microsoft.com/office/powerpoint/2010/main" val="263554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ítulo 1"/>
          <p:cNvSpPr>
            <a:spLocks noGrp="1"/>
          </p:cNvSpPr>
          <p:nvPr>
            <p:ph type="title"/>
          </p:nvPr>
        </p:nvSpPr>
        <p:spPr>
          <a:xfrm>
            <a:off x="457200" y="457200"/>
            <a:ext cx="8229600" cy="1143000"/>
          </a:xfrm>
        </p:spPr>
        <p:txBody>
          <a:bodyPr/>
          <a:lstStyle/>
          <a:p>
            <a:r>
              <a:rPr lang="pt-BR" altLang="pt-BR" dirty="0"/>
              <a:t>Relato de caso: SMS/SP</a:t>
            </a:r>
          </a:p>
        </p:txBody>
      </p:sp>
      <p:sp>
        <p:nvSpPr>
          <p:cNvPr id="66563" name="Espaço Reservado para Conteúdo 2"/>
          <p:cNvSpPr>
            <a:spLocks noGrp="1"/>
          </p:cNvSpPr>
          <p:nvPr>
            <p:ph idx="1"/>
          </p:nvPr>
        </p:nvSpPr>
        <p:spPr/>
        <p:txBody>
          <a:bodyPr/>
          <a:lstStyle/>
          <a:p>
            <a:r>
              <a:rPr lang="pt-BR" altLang="pt-BR"/>
              <a:t>Módulo SADT do SIGA Saúde</a:t>
            </a:r>
          </a:p>
          <a:p>
            <a:pPr lvl="1"/>
            <a:r>
              <a:rPr lang="pt-BR" altLang="pt-BR"/>
              <a:t>Interoperabilidade entre os sistemas dos laboratórios prestadores de serviços (contratados e próprios) e o SIGA </a:t>
            </a:r>
          </a:p>
          <a:p>
            <a:pPr lvl="1"/>
            <a:r>
              <a:rPr lang="pt-BR" altLang="pt-BR"/>
              <a:t>Processos relacionados ao LOINC:</a:t>
            </a:r>
          </a:p>
          <a:p>
            <a:pPr lvl="2"/>
            <a:r>
              <a:rPr lang="pt-BR" altLang="pt-BR" sz="2800"/>
              <a:t>Tradução do LOINC</a:t>
            </a:r>
          </a:p>
          <a:p>
            <a:pPr lvl="2"/>
            <a:r>
              <a:rPr lang="pt-BR" altLang="pt-BR" sz="2800"/>
              <a:t>Mapeamento LOINC para SIGTAP</a:t>
            </a:r>
            <a:endParaRPr lang="pt-BR" altLang="pt-BR" sz="3200"/>
          </a:p>
        </p:txBody>
      </p:sp>
      <p:sp>
        <p:nvSpPr>
          <p:cNvPr id="66564" name="Espaço Reservado para Número de Slide 3"/>
          <p:cNvSpPr>
            <a:spLocks noGrp="1"/>
          </p:cNvSpPr>
          <p:nvPr>
            <p:ph type="sldNum" sz="quarter" idx="12"/>
          </p:nvPr>
        </p:nvSpPr>
        <p:spPr bwMode="auto">
          <a:xfrm>
            <a:off x="6834554" y="6532831"/>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4BB7E0F0-7D4C-49B5-B452-95B16A690FD8}" type="slidenum">
              <a:rPr lang="en-US" altLang="pt-BR" sz="1200" smtClean="0">
                <a:solidFill>
                  <a:srgbClr val="898989"/>
                </a:solidFill>
              </a:rPr>
              <a:pPr>
                <a:spcBef>
                  <a:spcPct val="0"/>
                </a:spcBef>
                <a:buFontTx/>
                <a:buNone/>
              </a:pPr>
              <a:t>35</a:t>
            </a:fld>
            <a:endParaRPr lang="en-US" altLang="pt-BR" sz="1200" dirty="0">
              <a:solidFill>
                <a:srgbClr val="898989"/>
              </a:solidFill>
            </a:endParaRPr>
          </a:p>
        </p:txBody>
      </p:sp>
      <p:sp>
        <p:nvSpPr>
          <p:cNvPr id="66565" name="Espaço Reservado para Data 5"/>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p>
        </p:txBody>
      </p:sp>
      <p:sp>
        <p:nvSpPr>
          <p:cNvPr id="66566" name="CaixaDeTexto 1"/>
          <p:cNvSpPr txBox="1">
            <a:spLocks noChangeArrowheads="1"/>
          </p:cNvSpPr>
          <p:nvPr/>
        </p:nvSpPr>
        <p:spPr bwMode="auto">
          <a:xfrm>
            <a:off x="3835400" y="5357813"/>
            <a:ext cx="4851400" cy="4619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r>
              <a:rPr lang="pt-BR" altLang="pt-BR" sz="2400"/>
              <a:t>Nova proposta para estes processos</a:t>
            </a:r>
          </a:p>
        </p:txBody>
      </p:sp>
      <p:sp>
        <p:nvSpPr>
          <p:cNvPr id="3" name="Seta para a direita 2"/>
          <p:cNvSpPr/>
          <p:nvPr/>
        </p:nvSpPr>
        <p:spPr>
          <a:xfrm>
            <a:off x="2238375" y="5387975"/>
            <a:ext cx="1377950" cy="368300"/>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pt-BR"/>
          </a:p>
        </p:txBody>
      </p:sp>
    </p:spTree>
    <p:extLst>
      <p:ext uri="{BB962C8B-B14F-4D97-AF65-F5344CB8AC3E}">
        <p14:creationId xmlns:p14="http://schemas.microsoft.com/office/powerpoint/2010/main" val="3762463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ítulo 1"/>
          <p:cNvSpPr>
            <a:spLocks noGrp="1"/>
          </p:cNvSpPr>
          <p:nvPr>
            <p:ph type="title"/>
          </p:nvPr>
        </p:nvSpPr>
        <p:spPr>
          <a:xfrm>
            <a:off x="1035050" y="739775"/>
            <a:ext cx="7429500" cy="690563"/>
          </a:xfrm>
        </p:spPr>
        <p:txBody>
          <a:bodyPr>
            <a:normAutofit fontScale="90000"/>
          </a:bodyPr>
          <a:lstStyle/>
          <a:p>
            <a:pPr>
              <a:defRPr/>
            </a:pPr>
            <a:r>
              <a:rPr lang="pt-BR" sz="4000" dirty="0"/>
              <a:t>SADT/Mapeamento </a:t>
            </a:r>
            <a:r>
              <a:rPr lang="pt-BR" sz="4000" dirty="0" err="1"/>
              <a:t>LOINCxSUS</a:t>
            </a:r>
            <a:r>
              <a:rPr lang="pt-BR" sz="4000" dirty="0"/>
              <a:t> </a:t>
            </a:r>
          </a:p>
        </p:txBody>
      </p:sp>
      <p:sp>
        <p:nvSpPr>
          <p:cNvPr id="71683"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endParaRPr lang="pt-BR" altLang="en-US" sz="1200" dirty="0">
              <a:solidFill>
                <a:srgbClr val="898989"/>
              </a:solidFill>
            </a:endParaRPr>
          </a:p>
        </p:txBody>
      </p:sp>
      <p:sp>
        <p:nvSpPr>
          <p:cNvPr id="71684" name="Espaço Reservado para Número de Slide 5"/>
          <p:cNvSpPr>
            <a:spLocks noGrp="1"/>
          </p:cNvSpPr>
          <p:nvPr>
            <p:ph type="sldNum" sz="quarter" idx="12"/>
          </p:nvPr>
        </p:nvSpPr>
        <p:spPr bwMode="auto">
          <a:xfrm>
            <a:off x="6876757" y="6513512"/>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D877A990-E5B2-4AC7-B67E-3CB5176F6822}" type="slidenum">
              <a:rPr lang="pt-BR" altLang="en-US" sz="1200" smtClean="0">
                <a:solidFill>
                  <a:srgbClr val="898989"/>
                </a:solidFill>
              </a:rPr>
              <a:pPr>
                <a:spcBef>
                  <a:spcPct val="0"/>
                </a:spcBef>
                <a:buFontTx/>
                <a:buNone/>
              </a:pPr>
              <a:t>36</a:t>
            </a:fld>
            <a:endParaRPr lang="pt-BR" altLang="en-US" sz="1200" dirty="0">
              <a:solidFill>
                <a:srgbClr val="898989"/>
              </a:solidFill>
            </a:endParaRPr>
          </a:p>
        </p:txBody>
      </p:sp>
      <p:sp>
        <p:nvSpPr>
          <p:cNvPr id="71685" name="Espaço Reservado para Conteúdo 2"/>
          <p:cNvSpPr>
            <a:spLocks noGrp="1"/>
          </p:cNvSpPr>
          <p:nvPr>
            <p:ph sz="quarter" idx="1"/>
          </p:nvPr>
        </p:nvSpPr>
        <p:spPr>
          <a:xfrm>
            <a:off x="635000" y="1539875"/>
            <a:ext cx="8229600" cy="4864100"/>
          </a:xfrm>
        </p:spPr>
        <p:txBody>
          <a:bodyPr/>
          <a:lstStyle/>
          <a:p>
            <a:r>
              <a:rPr lang="pt-BR" altLang="pt-BR"/>
              <a:t>Ex. Painéis a serem tratados:  </a:t>
            </a:r>
          </a:p>
          <a:p>
            <a:endParaRPr lang="pt-BR" altLang="pt-BR"/>
          </a:p>
        </p:txBody>
      </p:sp>
      <p:graphicFrame>
        <p:nvGraphicFramePr>
          <p:cNvPr id="7" name="Tabela 6"/>
          <p:cNvGraphicFramePr>
            <a:graphicFrameLocks noGrp="1"/>
          </p:cNvGraphicFramePr>
          <p:nvPr/>
        </p:nvGraphicFramePr>
        <p:xfrm>
          <a:off x="755650" y="2117725"/>
          <a:ext cx="7543801" cy="4130675"/>
        </p:xfrm>
        <a:graphic>
          <a:graphicData uri="http://schemas.openxmlformats.org/drawingml/2006/table">
            <a:tbl>
              <a:tblPr firstRow="1" bandRow="1">
                <a:tableStyleId>{21E4AEA4-8DFA-4A89-87EB-49C32662AFE0}</a:tableStyleId>
              </a:tblPr>
              <a:tblGrid>
                <a:gridCol w="1003300">
                  <a:extLst>
                    <a:ext uri="{9D8B030D-6E8A-4147-A177-3AD203B41FA5}">
                      <a16:colId xmlns:a16="http://schemas.microsoft.com/office/drawing/2014/main" val="20000"/>
                    </a:ext>
                  </a:extLst>
                </a:gridCol>
                <a:gridCol w="1587500">
                  <a:extLst>
                    <a:ext uri="{9D8B030D-6E8A-4147-A177-3AD203B41FA5}">
                      <a16:colId xmlns:a16="http://schemas.microsoft.com/office/drawing/2014/main" val="20001"/>
                    </a:ext>
                  </a:extLst>
                </a:gridCol>
                <a:gridCol w="1549400">
                  <a:extLst>
                    <a:ext uri="{9D8B030D-6E8A-4147-A177-3AD203B41FA5}">
                      <a16:colId xmlns:a16="http://schemas.microsoft.com/office/drawing/2014/main" val="20002"/>
                    </a:ext>
                  </a:extLst>
                </a:gridCol>
                <a:gridCol w="2324100">
                  <a:extLst>
                    <a:ext uri="{9D8B030D-6E8A-4147-A177-3AD203B41FA5}">
                      <a16:colId xmlns:a16="http://schemas.microsoft.com/office/drawing/2014/main" val="20003"/>
                    </a:ext>
                  </a:extLst>
                </a:gridCol>
                <a:gridCol w="1079501">
                  <a:extLst>
                    <a:ext uri="{9D8B030D-6E8A-4147-A177-3AD203B41FA5}">
                      <a16:colId xmlns:a16="http://schemas.microsoft.com/office/drawing/2014/main" val="20004"/>
                    </a:ext>
                  </a:extLst>
                </a:gridCol>
              </a:tblGrid>
              <a:tr h="396301">
                <a:tc>
                  <a:txBody>
                    <a:bodyPr/>
                    <a:lstStyle/>
                    <a:p>
                      <a:r>
                        <a:rPr lang="pt-BR" sz="1000" dirty="0"/>
                        <a:t>COD SUS</a:t>
                      </a:r>
                    </a:p>
                  </a:txBody>
                  <a:tcPr marT="45727" marB="45727"/>
                </a:tc>
                <a:tc>
                  <a:txBody>
                    <a:bodyPr/>
                    <a:lstStyle/>
                    <a:p>
                      <a:r>
                        <a:rPr lang="pt-BR" sz="1000" dirty="0"/>
                        <a:t>DESC</a:t>
                      </a:r>
                    </a:p>
                  </a:txBody>
                  <a:tcPr marT="45727" marB="45727"/>
                </a:tc>
                <a:tc>
                  <a:txBody>
                    <a:bodyPr/>
                    <a:lstStyle/>
                    <a:p>
                      <a:r>
                        <a:rPr lang="pt-BR" sz="1000" dirty="0"/>
                        <a:t>COD LOINC</a:t>
                      </a:r>
                    </a:p>
                  </a:txBody>
                  <a:tcPr marT="45727" marB="45727"/>
                </a:tc>
                <a:tc>
                  <a:txBody>
                    <a:bodyPr/>
                    <a:lstStyle/>
                    <a:p>
                      <a:r>
                        <a:rPr lang="pt-BR" sz="1000" dirty="0"/>
                        <a:t>DESC LOCAL</a:t>
                      </a:r>
                    </a:p>
                  </a:txBody>
                  <a:tcPr marT="45727" marB="45727"/>
                </a:tc>
                <a:tc>
                  <a:txBody>
                    <a:bodyPr/>
                    <a:lstStyle/>
                    <a:p>
                      <a:r>
                        <a:rPr lang="pt-BR" sz="1000" dirty="0"/>
                        <a:t>R/O/C (</a:t>
                      </a:r>
                      <a:r>
                        <a:rPr lang="pt-BR" sz="1000" dirty="0" err="1"/>
                        <a:t>Order</a:t>
                      </a:r>
                      <a:r>
                        <a:rPr lang="pt-BR" sz="1000" dirty="0"/>
                        <a:t> </a:t>
                      </a:r>
                      <a:r>
                        <a:rPr lang="pt-BR" sz="1000" dirty="0" err="1"/>
                        <a:t>Panel</a:t>
                      </a:r>
                      <a:r>
                        <a:rPr lang="pt-BR" sz="1000" dirty="0"/>
                        <a:t>)</a:t>
                      </a:r>
                    </a:p>
                  </a:txBody>
                  <a:tcPr marT="45727" marB="45727"/>
                </a:tc>
                <a:extLst>
                  <a:ext uri="{0D108BD9-81ED-4DB2-BD59-A6C34878D82A}">
                    <a16:rowId xmlns:a16="http://schemas.microsoft.com/office/drawing/2014/main" val="10000"/>
                  </a:ext>
                </a:extLst>
              </a:tr>
              <a:tr h="396301">
                <a:tc>
                  <a:txBody>
                    <a:bodyPr/>
                    <a:lstStyle/>
                    <a:p>
                      <a:r>
                        <a:rPr lang="pt-BR" sz="1000" dirty="0"/>
                        <a:t>020201073</a:t>
                      </a:r>
                    </a:p>
                  </a:txBody>
                  <a:tcPr marT="45727" marB="45727"/>
                </a:tc>
                <a:tc>
                  <a:txBody>
                    <a:bodyPr/>
                    <a:lstStyle/>
                    <a:p>
                      <a:r>
                        <a:rPr lang="pt-BR" sz="1000" dirty="0"/>
                        <a:t>Gasometria (PH PCO2 PO2 BIC BE)</a:t>
                      </a:r>
                    </a:p>
                  </a:txBody>
                  <a:tcPr marT="45727" marB="45727"/>
                </a:tc>
                <a:tc>
                  <a:txBody>
                    <a:bodyPr/>
                    <a:lstStyle/>
                    <a:p>
                      <a:r>
                        <a:rPr lang="pt-BR" sz="1000" dirty="0">
                          <a:solidFill>
                            <a:srgbClr val="FF0000"/>
                          </a:solidFill>
                        </a:rPr>
                        <a:t>24336-0</a:t>
                      </a:r>
                    </a:p>
                  </a:txBody>
                  <a:tcPr marT="45727" marB="45727"/>
                </a:tc>
                <a:tc>
                  <a:txBody>
                    <a:bodyPr/>
                    <a:lstStyle/>
                    <a:p>
                      <a:r>
                        <a:rPr lang="pt-BR" sz="1000" dirty="0"/>
                        <a:t>Gasometria (</a:t>
                      </a:r>
                      <a:r>
                        <a:rPr lang="pt-BR" sz="1000" dirty="0" err="1"/>
                        <a:t>sg</a:t>
                      </a:r>
                      <a:r>
                        <a:rPr lang="pt-BR" sz="1000" dirty="0"/>
                        <a:t> arterial) - PAINEL</a:t>
                      </a:r>
                    </a:p>
                  </a:txBody>
                  <a:tcPr marT="45727" marB="45727"/>
                </a:tc>
                <a:tc>
                  <a:txBody>
                    <a:bodyPr/>
                    <a:lstStyle/>
                    <a:p>
                      <a:endParaRPr lang="pt-BR" sz="1000" dirty="0"/>
                    </a:p>
                  </a:txBody>
                  <a:tcPr marT="45727" marB="45727"/>
                </a:tc>
                <a:extLst>
                  <a:ext uri="{0D108BD9-81ED-4DB2-BD59-A6C34878D82A}">
                    <a16:rowId xmlns:a16="http://schemas.microsoft.com/office/drawing/2014/main" val="10001"/>
                  </a:ext>
                </a:extLst>
              </a:tr>
              <a:tr h="370897">
                <a:tc>
                  <a:txBody>
                    <a:bodyPr/>
                    <a:lstStyle/>
                    <a:p>
                      <a:endParaRPr lang="pt-BR" sz="1000" dirty="0"/>
                    </a:p>
                  </a:txBody>
                  <a:tcPr marT="45727" marB="45727"/>
                </a:tc>
                <a:tc>
                  <a:txBody>
                    <a:bodyPr/>
                    <a:lstStyle/>
                    <a:p>
                      <a:endParaRPr lang="pt-BR" sz="1000" dirty="0"/>
                    </a:p>
                  </a:txBody>
                  <a:tcPr marT="45727" marB="45727"/>
                </a:tc>
                <a:tc>
                  <a:txBody>
                    <a:bodyPr/>
                    <a:lstStyle/>
                    <a:p>
                      <a:r>
                        <a:rPr lang="pt-BR" sz="1000" dirty="0"/>
                        <a:t>2744-1</a:t>
                      </a:r>
                    </a:p>
                  </a:txBody>
                  <a:tcPr marT="45727" marB="45727"/>
                </a:tc>
                <a:tc>
                  <a:txBody>
                    <a:bodyPr/>
                    <a:lstStyle/>
                    <a:p>
                      <a:r>
                        <a:rPr lang="pt-BR" sz="1000" dirty="0"/>
                        <a:t>pH (</a:t>
                      </a:r>
                      <a:r>
                        <a:rPr lang="pt-BR" sz="1000" dirty="0" err="1"/>
                        <a:t>sg</a:t>
                      </a:r>
                      <a:r>
                        <a:rPr lang="pt-BR" sz="1000" dirty="0"/>
                        <a:t> arterial)</a:t>
                      </a:r>
                    </a:p>
                  </a:txBody>
                  <a:tcPr marT="45727" marB="45727"/>
                </a:tc>
                <a:tc>
                  <a:txBody>
                    <a:bodyPr/>
                    <a:lstStyle/>
                    <a:p>
                      <a:r>
                        <a:rPr lang="pt-BR" sz="1000" dirty="0"/>
                        <a:t>R (</a:t>
                      </a:r>
                      <a:r>
                        <a:rPr lang="pt-BR" sz="1000" dirty="0" err="1"/>
                        <a:t>Required</a:t>
                      </a:r>
                      <a:r>
                        <a:rPr lang="pt-BR" sz="1000" dirty="0"/>
                        <a:t>)</a:t>
                      </a:r>
                    </a:p>
                  </a:txBody>
                  <a:tcPr marT="45727" marB="45727"/>
                </a:tc>
                <a:extLst>
                  <a:ext uri="{0D108BD9-81ED-4DB2-BD59-A6C34878D82A}">
                    <a16:rowId xmlns:a16="http://schemas.microsoft.com/office/drawing/2014/main" val="10002"/>
                  </a:ext>
                </a:extLst>
              </a:tr>
              <a:tr h="370897">
                <a:tc>
                  <a:txBody>
                    <a:bodyPr/>
                    <a:lstStyle/>
                    <a:p>
                      <a:endParaRPr lang="pt-BR" sz="1000" dirty="0"/>
                    </a:p>
                  </a:txBody>
                  <a:tcPr marT="45727" marB="45727"/>
                </a:tc>
                <a:tc>
                  <a:txBody>
                    <a:bodyPr/>
                    <a:lstStyle/>
                    <a:p>
                      <a:endParaRPr lang="pt-BR" sz="1000" dirty="0"/>
                    </a:p>
                  </a:txBody>
                  <a:tcPr marT="45727" marB="45727"/>
                </a:tc>
                <a:tc>
                  <a:txBody>
                    <a:bodyPr/>
                    <a:lstStyle/>
                    <a:p>
                      <a:r>
                        <a:rPr lang="pt-BR" sz="1000" dirty="0"/>
                        <a:t>2019-8</a:t>
                      </a:r>
                    </a:p>
                  </a:txBody>
                  <a:tcPr marT="45727" marB="45727"/>
                </a:tc>
                <a:tc>
                  <a:txBody>
                    <a:bodyPr/>
                    <a:lstStyle/>
                    <a:p>
                      <a:r>
                        <a:rPr lang="pt-BR" sz="1000" dirty="0"/>
                        <a:t>Dióxido de carbono (pCO2)</a:t>
                      </a:r>
                    </a:p>
                  </a:txBody>
                  <a:tcPr marT="45727" marB="45727"/>
                </a:tc>
                <a:tc>
                  <a:txBody>
                    <a:bodyPr/>
                    <a:lstStyle/>
                    <a:p>
                      <a:r>
                        <a:rPr lang="pt-BR" sz="1000" dirty="0"/>
                        <a:t>R</a:t>
                      </a:r>
                    </a:p>
                  </a:txBody>
                  <a:tcPr marT="45727" marB="45727"/>
                </a:tc>
                <a:extLst>
                  <a:ext uri="{0D108BD9-81ED-4DB2-BD59-A6C34878D82A}">
                    <a16:rowId xmlns:a16="http://schemas.microsoft.com/office/drawing/2014/main" val="10003"/>
                  </a:ext>
                </a:extLst>
              </a:tr>
              <a:tr h="370897">
                <a:tc>
                  <a:txBody>
                    <a:bodyPr/>
                    <a:lstStyle/>
                    <a:p>
                      <a:endParaRPr lang="pt-BR" sz="1000" dirty="0"/>
                    </a:p>
                  </a:txBody>
                  <a:tcPr marT="45727" marB="45727"/>
                </a:tc>
                <a:tc>
                  <a:txBody>
                    <a:bodyPr/>
                    <a:lstStyle/>
                    <a:p>
                      <a:endParaRPr lang="pt-BR" sz="1000" dirty="0"/>
                    </a:p>
                  </a:txBody>
                  <a:tcPr marT="45727" marB="45727"/>
                </a:tc>
                <a:tc>
                  <a:txBody>
                    <a:bodyPr/>
                    <a:lstStyle/>
                    <a:p>
                      <a:r>
                        <a:rPr lang="pt-BR" sz="1000" dirty="0"/>
                        <a:t>2703-7</a:t>
                      </a:r>
                    </a:p>
                  </a:txBody>
                  <a:tcPr marT="45727" marB="45727"/>
                </a:tc>
                <a:tc>
                  <a:txBody>
                    <a:bodyPr/>
                    <a:lstStyle/>
                    <a:p>
                      <a:r>
                        <a:rPr lang="pt-BR" sz="1000" dirty="0"/>
                        <a:t>Oxigênio (pO2)</a:t>
                      </a:r>
                    </a:p>
                  </a:txBody>
                  <a:tcPr marT="45727" marB="45727"/>
                </a:tc>
                <a:tc>
                  <a:txBody>
                    <a:bodyPr/>
                    <a:lstStyle/>
                    <a:p>
                      <a:r>
                        <a:rPr lang="pt-BR" sz="1000" dirty="0"/>
                        <a:t>R</a:t>
                      </a:r>
                    </a:p>
                  </a:txBody>
                  <a:tcPr marT="45727" marB="45727"/>
                </a:tc>
                <a:extLst>
                  <a:ext uri="{0D108BD9-81ED-4DB2-BD59-A6C34878D82A}">
                    <a16:rowId xmlns:a16="http://schemas.microsoft.com/office/drawing/2014/main" val="10004"/>
                  </a:ext>
                </a:extLst>
              </a:tr>
              <a:tr h="370897">
                <a:tc>
                  <a:txBody>
                    <a:bodyPr/>
                    <a:lstStyle/>
                    <a:p>
                      <a:endParaRPr lang="pt-BR" sz="1000" dirty="0"/>
                    </a:p>
                  </a:txBody>
                  <a:tcPr marT="45727" marB="45727"/>
                </a:tc>
                <a:tc>
                  <a:txBody>
                    <a:bodyPr/>
                    <a:lstStyle/>
                    <a:p>
                      <a:endParaRPr lang="pt-BR" sz="1000" dirty="0"/>
                    </a:p>
                  </a:txBody>
                  <a:tcPr marT="45727" marB="45727"/>
                </a:tc>
                <a:tc>
                  <a:txBody>
                    <a:bodyPr/>
                    <a:lstStyle/>
                    <a:p>
                      <a:r>
                        <a:rPr lang="pt-BR" sz="1000" dirty="0"/>
                        <a:t>1960-4</a:t>
                      </a:r>
                    </a:p>
                  </a:txBody>
                  <a:tcPr marT="45727" marB="45727"/>
                </a:tc>
                <a:tc>
                  <a:txBody>
                    <a:bodyPr/>
                    <a:lstStyle/>
                    <a:p>
                      <a:r>
                        <a:rPr lang="pt-BR" sz="1000" dirty="0"/>
                        <a:t>Bicarbonato</a:t>
                      </a:r>
                    </a:p>
                  </a:txBody>
                  <a:tcPr marT="45727" marB="45727"/>
                </a:tc>
                <a:tc>
                  <a:txBody>
                    <a:bodyPr/>
                    <a:lstStyle/>
                    <a:p>
                      <a:r>
                        <a:rPr lang="pt-BR" sz="1000" dirty="0"/>
                        <a:t>O (</a:t>
                      </a:r>
                      <a:r>
                        <a:rPr lang="pt-BR" sz="1000" dirty="0" err="1"/>
                        <a:t>Optional</a:t>
                      </a:r>
                      <a:r>
                        <a:rPr lang="pt-BR" sz="1000" dirty="0"/>
                        <a:t>)</a:t>
                      </a:r>
                    </a:p>
                  </a:txBody>
                  <a:tcPr marT="45727" marB="45727"/>
                </a:tc>
                <a:extLst>
                  <a:ext uri="{0D108BD9-81ED-4DB2-BD59-A6C34878D82A}">
                    <a16:rowId xmlns:a16="http://schemas.microsoft.com/office/drawing/2014/main" val="10005"/>
                  </a:ext>
                </a:extLst>
              </a:tr>
              <a:tr h="370897">
                <a:tc>
                  <a:txBody>
                    <a:bodyPr/>
                    <a:lstStyle/>
                    <a:p>
                      <a:endParaRPr lang="pt-BR" sz="1000" dirty="0"/>
                    </a:p>
                  </a:txBody>
                  <a:tcPr marT="45727" marB="45727"/>
                </a:tc>
                <a:tc>
                  <a:txBody>
                    <a:bodyPr/>
                    <a:lstStyle/>
                    <a:p>
                      <a:endParaRPr lang="pt-BR" sz="1000" dirty="0"/>
                    </a:p>
                  </a:txBody>
                  <a:tcPr marT="45727" marB="45727"/>
                </a:tc>
                <a:tc>
                  <a:txBody>
                    <a:bodyPr/>
                    <a:lstStyle/>
                    <a:p>
                      <a:r>
                        <a:rPr lang="pt-BR" sz="1000" dirty="0"/>
                        <a:t>2026-3</a:t>
                      </a:r>
                    </a:p>
                  </a:txBody>
                  <a:tcPr marT="45727" marB="45727"/>
                </a:tc>
                <a:tc>
                  <a:txBody>
                    <a:bodyPr/>
                    <a:lstStyle/>
                    <a:p>
                      <a:r>
                        <a:rPr lang="pt-BR" sz="1000" dirty="0"/>
                        <a:t>CO2 Total</a:t>
                      </a:r>
                    </a:p>
                  </a:txBody>
                  <a:tcPr marT="45727" marB="45727"/>
                </a:tc>
                <a:tc>
                  <a:txBody>
                    <a:bodyPr/>
                    <a:lstStyle/>
                    <a:p>
                      <a:r>
                        <a:rPr lang="pt-BR" sz="1000" dirty="0"/>
                        <a:t>C (</a:t>
                      </a:r>
                      <a:r>
                        <a:rPr lang="pt-BR" sz="1000" dirty="0" err="1"/>
                        <a:t>Conditional</a:t>
                      </a:r>
                      <a:r>
                        <a:rPr lang="pt-BR" sz="1000" dirty="0"/>
                        <a:t>)</a:t>
                      </a:r>
                    </a:p>
                  </a:txBody>
                  <a:tcPr marT="45727" marB="45727"/>
                </a:tc>
                <a:extLst>
                  <a:ext uri="{0D108BD9-81ED-4DB2-BD59-A6C34878D82A}">
                    <a16:rowId xmlns:a16="http://schemas.microsoft.com/office/drawing/2014/main" val="10006"/>
                  </a:ext>
                </a:extLst>
              </a:tr>
              <a:tr h="370897">
                <a:tc>
                  <a:txBody>
                    <a:bodyPr/>
                    <a:lstStyle/>
                    <a:p>
                      <a:endParaRPr lang="pt-BR" sz="1000" dirty="0"/>
                    </a:p>
                  </a:txBody>
                  <a:tcPr marT="45727" marB="45727"/>
                </a:tc>
                <a:tc>
                  <a:txBody>
                    <a:bodyPr/>
                    <a:lstStyle/>
                    <a:p>
                      <a:endParaRPr lang="pt-BR" sz="1000" dirty="0"/>
                    </a:p>
                  </a:txBody>
                  <a:tcPr marT="45727" marB="45727"/>
                </a:tc>
                <a:tc>
                  <a:txBody>
                    <a:bodyPr/>
                    <a:lstStyle/>
                    <a:p>
                      <a:r>
                        <a:rPr lang="pt-BR" sz="1000" dirty="0"/>
                        <a:t>1925-7</a:t>
                      </a:r>
                    </a:p>
                  </a:txBody>
                  <a:tcPr marT="45727" marB="45727"/>
                </a:tc>
                <a:tc>
                  <a:txBody>
                    <a:bodyPr/>
                    <a:lstStyle/>
                    <a:p>
                      <a:r>
                        <a:rPr lang="pt-BR" sz="1000" dirty="0"/>
                        <a:t>Base </a:t>
                      </a:r>
                      <a:r>
                        <a:rPr lang="pt-BR" sz="1000" dirty="0" err="1"/>
                        <a:t>Excess</a:t>
                      </a:r>
                      <a:endParaRPr lang="pt-BR" sz="1000" dirty="0"/>
                    </a:p>
                  </a:txBody>
                  <a:tcPr marT="45727" marB="45727"/>
                </a:tc>
                <a:tc>
                  <a:txBody>
                    <a:bodyPr/>
                    <a:lstStyle/>
                    <a:p>
                      <a:r>
                        <a:rPr lang="pt-BR" sz="1000" dirty="0"/>
                        <a:t>O</a:t>
                      </a:r>
                    </a:p>
                  </a:txBody>
                  <a:tcPr marT="45727" marB="45727"/>
                </a:tc>
                <a:extLst>
                  <a:ext uri="{0D108BD9-81ED-4DB2-BD59-A6C34878D82A}">
                    <a16:rowId xmlns:a16="http://schemas.microsoft.com/office/drawing/2014/main" val="10007"/>
                  </a:ext>
                </a:extLst>
              </a:tr>
              <a:tr h="370897">
                <a:tc>
                  <a:txBody>
                    <a:bodyPr/>
                    <a:lstStyle/>
                    <a:p>
                      <a:endParaRPr lang="pt-BR" sz="1000" dirty="0"/>
                    </a:p>
                  </a:txBody>
                  <a:tcPr marT="45727" marB="45727"/>
                </a:tc>
                <a:tc>
                  <a:txBody>
                    <a:bodyPr/>
                    <a:lstStyle/>
                    <a:p>
                      <a:endParaRPr lang="pt-BR" sz="1000" dirty="0"/>
                    </a:p>
                  </a:txBody>
                  <a:tcPr marT="45727" marB="45727"/>
                </a:tc>
                <a:tc>
                  <a:txBody>
                    <a:bodyPr/>
                    <a:lstStyle/>
                    <a:p>
                      <a:r>
                        <a:rPr lang="pt-BR" sz="1000" dirty="0"/>
                        <a:t>2708-6</a:t>
                      </a:r>
                    </a:p>
                  </a:txBody>
                  <a:tcPr marT="45727" marB="45727"/>
                </a:tc>
                <a:tc>
                  <a:txBody>
                    <a:bodyPr/>
                    <a:lstStyle/>
                    <a:p>
                      <a:r>
                        <a:rPr lang="pt-BR" sz="1000" dirty="0"/>
                        <a:t>Saturação O2</a:t>
                      </a:r>
                    </a:p>
                  </a:txBody>
                  <a:tcPr marT="45727" marB="45727"/>
                </a:tc>
                <a:tc>
                  <a:txBody>
                    <a:bodyPr/>
                    <a:lstStyle/>
                    <a:p>
                      <a:r>
                        <a:rPr lang="pt-BR" sz="1000" dirty="0"/>
                        <a:t>C</a:t>
                      </a:r>
                    </a:p>
                  </a:txBody>
                  <a:tcPr marT="45727" marB="45727"/>
                </a:tc>
                <a:extLst>
                  <a:ext uri="{0D108BD9-81ED-4DB2-BD59-A6C34878D82A}">
                    <a16:rowId xmlns:a16="http://schemas.microsoft.com/office/drawing/2014/main" val="10008"/>
                  </a:ext>
                </a:extLst>
              </a:tr>
              <a:tr h="370897">
                <a:tc>
                  <a:txBody>
                    <a:bodyPr/>
                    <a:lstStyle/>
                    <a:p>
                      <a:endParaRPr lang="pt-BR" sz="1000" dirty="0"/>
                    </a:p>
                  </a:txBody>
                  <a:tcPr marT="45727" marB="45727"/>
                </a:tc>
                <a:tc>
                  <a:txBody>
                    <a:bodyPr/>
                    <a:lstStyle/>
                    <a:p>
                      <a:endParaRPr lang="pt-BR" sz="1000" dirty="0"/>
                    </a:p>
                  </a:txBody>
                  <a:tcPr marT="45727" marB="45727"/>
                </a:tc>
                <a:tc>
                  <a:txBody>
                    <a:bodyPr/>
                    <a:lstStyle/>
                    <a:p>
                      <a:r>
                        <a:rPr lang="pt-BR" sz="1000" dirty="0">
                          <a:solidFill>
                            <a:schemeClr val="tx1"/>
                          </a:solidFill>
                        </a:rPr>
                        <a:t>30313-1</a:t>
                      </a:r>
                    </a:p>
                  </a:txBody>
                  <a:tcPr marT="45727" marB="45727">
                    <a:solidFill>
                      <a:srgbClr val="FFC000"/>
                    </a:solidFill>
                  </a:tcPr>
                </a:tc>
                <a:tc>
                  <a:txBody>
                    <a:bodyPr/>
                    <a:lstStyle/>
                    <a:p>
                      <a:r>
                        <a:rPr lang="pt-BR" sz="1000" dirty="0">
                          <a:solidFill>
                            <a:schemeClr val="tx1"/>
                          </a:solidFill>
                        </a:rPr>
                        <a:t>Hemoglobina</a:t>
                      </a:r>
                    </a:p>
                  </a:txBody>
                  <a:tcPr marT="45727" marB="45727">
                    <a:solidFill>
                      <a:srgbClr val="FFC000"/>
                    </a:solidFill>
                  </a:tcPr>
                </a:tc>
                <a:tc>
                  <a:txBody>
                    <a:bodyPr/>
                    <a:lstStyle/>
                    <a:p>
                      <a:r>
                        <a:rPr lang="pt-BR" sz="1000" dirty="0">
                          <a:solidFill>
                            <a:schemeClr val="tx1"/>
                          </a:solidFill>
                        </a:rPr>
                        <a:t>R</a:t>
                      </a:r>
                    </a:p>
                  </a:txBody>
                  <a:tcPr marT="45727" marB="45727">
                    <a:solidFill>
                      <a:srgbClr val="FFC000"/>
                    </a:solidFill>
                  </a:tcPr>
                </a:tc>
                <a:extLst>
                  <a:ext uri="{0D108BD9-81ED-4DB2-BD59-A6C34878D82A}">
                    <a16:rowId xmlns:a16="http://schemas.microsoft.com/office/drawing/2014/main" val="10009"/>
                  </a:ext>
                </a:extLst>
              </a:tr>
              <a:tr h="370897">
                <a:tc>
                  <a:txBody>
                    <a:bodyPr/>
                    <a:lstStyle/>
                    <a:p>
                      <a:endParaRPr lang="pt-BR" sz="1000" dirty="0"/>
                    </a:p>
                  </a:txBody>
                  <a:tcPr marT="45727" marB="45727"/>
                </a:tc>
                <a:tc>
                  <a:txBody>
                    <a:bodyPr/>
                    <a:lstStyle/>
                    <a:p>
                      <a:endParaRPr lang="pt-BR" sz="1000" dirty="0"/>
                    </a:p>
                  </a:txBody>
                  <a:tcPr marT="45727" marB="45727"/>
                </a:tc>
                <a:tc>
                  <a:txBody>
                    <a:bodyPr/>
                    <a:lstStyle/>
                    <a:p>
                      <a:r>
                        <a:rPr lang="pt-BR" sz="1000" dirty="0">
                          <a:solidFill>
                            <a:schemeClr val="tx1"/>
                          </a:solidFill>
                        </a:rPr>
                        <a:t>...</a:t>
                      </a:r>
                    </a:p>
                  </a:txBody>
                  <a:tcPr marT="45727" marB="45727">
                    <a:solidFill>
                      <a:srgbClr val="FFC000"/>
                    </a:solidFill>
                  </a:tcPr>
                </a:tc>
                <a:tc>
                  <a:txBody>
                    <a:bodyPr/>
                    <a:lstStyle/>
                    <a:p>
                      <a:endParaRPr lang="pt-BR" sz="1000" dirty="0">
                        <a:solidFill>
                          <a:schemeClr val="tx1"/>
                        </a:solidFill>
                      </a:endParaRPr>
                    </a:p>
                  </a:txBody>
                  <a:tcPr marT="45727" marB="45727">
                    <a:solidFill>
                      <a:srgbClr val="FFC000"/>
                    </a:solidFill>
                  </a:tcPr>
                </a:tc>
                <a:tc>
                  <a:txBody>
                    <a:bodyPr/>
                    <a:lstStyle/>
                    <a:p>
                      <a:r>
                        <a:rPr lang="pt-BR" sz="1000" dirty="0">
                          <a:solidFill>
                            <a:schemeClr val="tx1"/>
                          </a:solidFill>
                        </a:rPr>
                        <a:t>O ou C</a:t>
                      </a:r>
                    </a:p>
                  </a:txBody>
                  <a:tcPr marT="45727" marB="45727">
                    <a:solidFill>
                      <a:srgbClr val="FFC000"/>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198196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ítulo 1"/>
          <p:cNvSpPr>
            <a:spLocks noGrp="1"/>
          </p:cNvSpPr>
          <p:nvPr>
            <p:ph type="title"/>
          </p:nvPr>
        </p:nvSpPr>
        <p:spPr>
          <a:xfrm>
            <a:off x="895350" y="630238"/>
            <a:ext cx="7353300" cy="782637"/>
          </a:xfrm>
        </p:spPr>
        <p:txBody>
          <a:bodyPr/>
          <a:lstStyle/>
          <a:p>
            <a:r>
              <a:rPr lang="pt-BR" altLang="pt-BR" sz="4000"/>
              <a:t>SADT/Mapeamento LOINCxSUS </a:t>
            </a:r>
          </a:p>
        </p:txBody>
      </p:sp>
      <p:sp>
        <p:nvSpPr>
          <p:cNvPr id="74755"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endParaRPr lang="pt-BR" altLang="en-US" sz="1200" dirty="0">
              <a:solidFill>
                <a:srgbClr val="898989"/>
              </a:solidFill>
            </a:endParaRPr>
          </a:p>
        </p:txBody>
      </p:sp>
      <p:sp>
        <p:nvSpPr>
          <p:cNvPr id="74756" name="Espaço Reservado para Número de Slide 5"/>
          <p:cNvSpPr>
            <a:spLocks noGrp="1"/>
          </p:cNvSpPr>
          <p:nvPr>
            <p:ph type="sldNum" sz="quarter" idx="12"/>
          </p:nvPr>
        </p:nvSpPr>
        <p:spPr bwMode="auto">
          <a:xfrm>
            <a:off x="6806419" y="6490628"/>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A402A595-0828-4ADB-A6EF-E2145A69BDCA}" type="slidenum">
              <a:rPr lang="pt-BR" altLang="en-US" sz="1200" smtClean="0">
                <a:solidFill>
                  <a:srgbClr val="898989"/>
                </a:solidFill>
              </a:rPr>
              <a:pPr>
                <a:spcBef>
                  <a:spcPct val="0"/>
                </a:spcBef>
                <a:buFontTx/>
                <a:buNone/>
              </a:pPr>
              <a:t>37</a:t>
            </a:fld>
            <a:endParaRPr lang="pt-BR" altLang="en-US" sz="1200" dirty="0">
              <a:solidFill>
                <a:srgbClr val="898989"/>
              </a:solidFill>
            </a:endParaRPr>
          </a:p>
        </p:txBody>
      </p:sp>
      <p:sp>
        <p:nvSpPr>
          <p:cNvPr id="74757" name="Espaço Reservado para Conteúdo 2"/>
          <p:cNvSpPr>
            <a:spLocks noGrp="1"/>
          </p:cNvSpPr>
          <p:nvPr>
            <p:ph sz="quarter" idx="1"/>
          </p:nvPr>
        </p:nvSpPr>
        <p:spPr/>
        <p:txBody>
          <a:bodyPr/>
          <a:lstStyle/>
          <a:p>
            <a:r>
              <a:rPr lang="pt-BR" altLang="pt-BR"/>
              <a:t>Alguns problemas com a SIGTAP...</a:t>
            </a:r>
          </a:p>
        </p:txBody>
      </p:sp>
      <p:graphicFrame>
        <p:nvGraphicFramePr>
          <p:cNvPr id="7" name="Tabela 6"/>
          <p:cNvGraphicFramePr>
            <a:graphicFrameLocks noGrp="1"/>
          </p:cNvGraphicFramePr>
          <p:nvPr/>
        </p:nvGraphicFramePr>
        <p:xfrm>
          <a:off x="1047750" y="2227263"/>
          <a:ext cx="7048500" cy="4076699"/>
        </p:xfrm>
        <a:graphic>
          <a:graphicData uri="http://schemas.openxmlformats.org/drawingml/2006/table">
            <a:tbl>
              <a:tblPr firstRow="1" bandRow="1">
                <a:tableStyleId>{21E4AEA4-8DFA-4A89-87EB-49C32662AFE0}</a:tableStyleId>
              </a:tblPr>
              <a:tblGrid>
                <a:gridCol w="1257300">
                  <a:extLst>
                    <a:ext uri="{9D8B030D-6E8A-4147-A177-3AD203B41FA5}">
                      <a16:colId xmlns:a16="http://schemas.microsoft.com/office/drawing/2014/main" val="20000"/>
                    </a:ext>
                  </a:extLst>
                </a:gridCol>
                <a:gridCol w="21844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gridCol w="2476500">
                  <a:extLst>
                    <a:ext uri="{9D8B030D-6E8A-4147-A177-3AD203B41FA5}">
                      <a16:colId xmlns:a16="http://schemas.microsoft.com/office/drawing/2014/main" val="20003"/>
                    </a:ext>
                  </a:extLst>
                </a:gridCol>
              </a:tblGrid>
              <a:tr h="1236095">
                <a:tc>
                  <a:txBody>
                    <a:bodyPr/>
                    <a:lstStyle/>
                    <a:p>
                      <a:r>
                        <a:rPr lang="pt-BR" sz="1800" dirty="0"/>
                        <a:t>COD SUS</a:t>
                      </a:r>
                    </a:p>
                  </a:txBody>
                  <a:tcPr marT="45733" marB="45733"/>
                </a:tc>
                <a:tc>
                  <a:txBody>
                    <a:bodyPr/>
                    <a:lstStyle/>
                    <a:p>
                      <a:r>
                        <a:rPr lang="pt-BR" sz="1800" dirty="0"/>
                        <a:t>DESC</a:t>
                      </a:r>
                    </a:p>
                  </a:txBody>
                  <a:tcPr marT="45733" marB="45733"/>
                </a:tc>
                <a:tc>
                  <a:txBody>
                    <a:bodyPr/>
                    <a:lstStyle/>
                    <a:p>
                      <a:r>
                        <a:rPr lang="pt-BR" sz="1800" dirty="0"/>
                        <a:t>COD LOINC</a:t>
                      </a:r>
                    </a:p>
                  </a:txBody>
                  <a:tcPr marT="45733" marB="45733"/>
                </a:tc>
                <a:tc>
                  <a:txBody>
                    <a:bodyPr/>
                    <a:lstStyle/>
                    <a:p>
                      <a:r>
                        <a:rPr lang="pt-BR" sz="1800" dirty="0"/>
                        <a:t>DESC LOCAL</a:t>
                      </a:r>
                    </a:p>
                  </a:txBody>
                  <a:tcPr marT="45733" marB="45733"/>
                </a:tc>
                <a:extLst>
                  <a:ext uri="{0D108BD9-81ED-4DB2-BD59-A6C34878D82A}">
                    <a16:rowId xmlns:a16="http://schemas.microsoft.com/office/drawing/2014/main" val="10000"/>
                  </a:ext>
                </a:extLst>
              </a:tr>
              <a:tr h="15549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0202090213</a:t>
                      </a:r>
                    </a:p>
                    <a:p>
                      <a:endParaRPr lang="pt-BR" sz="1200" dirty="0"/>
                    </a:p>
                    <a:p>
                      <a:endParaRPr lang="pt-BR" sz="1200" dirty="0"/>
                    </a:p>
                  </a:txBody>
                  <a:tcPr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Pesquisa de anticorpos  </a:t>
                      </a:r>
                      <a:r>
                        <a:rPr lang="pt-BR" sz="1200" dirty="0" err="1"/>
                        <a:t>antiespermatozoides</a:t>
                      </a:r>
                      <a:r>
                        <a:rPr lang="pt-BR" sz="1200" dirty="0"/>
                        <a:t> (ELISA)</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dirty="0"/>
                    </a:p>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solidFill>
                            <a:srgbClr val="FF0000"/>
                          </a:solidFill>
                        </a:rPr>
                        <a:t>(Orientado utilizar este </a:t>
                      </a:r>
                      <a:r>
                        <a:rPr lang="pt-BR" sz="1200" dirty="0" err="1">
                          <a:solidFill>
                            <a:srgbClr val="FF0000"/>
                          </a:solidFill>
                        </a:rPr>
                        <a:t>cód</a:t>
                      </a:r>
                      <a:r>
                        <a:rPr lang="pt-BR" sz="1200" dirty="0">
                          <a:solidFill>
                            <a:srgbClr val="FF0000"/>
                          </a:solidFill>
                        </a:rPr>
                        <a:t> para </a:t>
                      </a:r>
                      <a:r>
                        <a:rPr lang="pt-BR" sz="1200" dirty="0" err="1">
                          <a:solidFill>
                            <a:srgbClr val="FF0000"/>
                          </a:solidFill>
                        </a:rPr>
                        <a:t>Espermograma</a:t>
                      </a:r>
                      <a:r>
                        <a:rPr lang="pt-BR" sz="1200" dirty="0">
                          <a:solidFill>
                            <a:srgbClr val="FF0000"/>
                          </a:solidFill>
                        </a:rPr>
                        <a:t> sem vasectomia,  para fins de faturamento)</a:t>
                      </a:r>
                    </a:p>
                    <a:p>
                      <a:pPr marL="0" marR="0" indent="0" algn="l" defTabSz="914400" rtl="0" eaLnBrk="1" fontAlgn="auto" latinLnBrk="0" hangingPunct="1">
                        <a:lnSpc>
                          <a:spcPct val="100000"/>
                        </a:lnSpc>
                        <a:spcBef>
                          <a:spcPts val="0"/>
                        </a:spcBef>
                        <a:spcAft>
                          <a:spcPts val="0"/>
                        </a:spcAft>
                        <a:buClrTx/>
                        <a:buSzTx/>
                        <a:buFontTx/>
                        <a:buNone/>
                        <a:tabLst/>
                        <a:defRPr/>
                      </a:pPr>
                      <a:endParaRPr lang="pt-BR" sz="1200" dirty="0"/>
                    </a:p>
                  </a:txBody>
                  <a:tcPr marT="45733" marB="45733"/>
                </a:tc>
                <a:tc>
                  <a:txBody>
                    <a:bodyPr/>
                    <a:lstStyle/>
                    <a:p>
                      <a:endParaRPr lang="pt-BR" sz="1200" dirty="0"/>
                    </a:p>
                  </a:txBody>
                  <a:tcPr marT="45733" marB="45733"/>
                </a:tc>
                <a:tc>
                  <a:txBody>
                    <a:bodyPr/>
                    <a:lstStyle/>
                    <a:p>
                      <a:endParaRPr lang="pt-BR" sz="1200" dirty="0"/>
                    </a:p>
                  </a:txBody>
                  <a:tcPr marT="45733" marB="45733"/>
                </a:tc>
                <a:extLst>
                  <a:ext uri="{0D108BD9-81ED-4DB2-BD59-A6C34878D82A}">
                    <a16:rowId xmlns:a16="http://schemas.microsoft.com/office/drawing/2014/main" val="10001"/>
                  </a:ext>
                </a:extLst>
              </a:tr>
              <a:tr h="4573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0202090264</a:t>
                      </a:r>
                    </a:p>
                    <a:p>
                      <a:endParaRPr lang="pt-BR" sz="1200" dirty="0"/>
                    </a:p>
                  </a:txBody>
                  <a:tcPr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Pesquisa de espermatozóides (após vasectomia)</a:t>
                      </a:r>
                    </a:p>
                  </a:txBody>
                  <a:tcPr marT="45733" marB="45733"/>
                </a:tc>
                <a:tc>
                  <a:txBody>
                    <a:bodyPr/>
                    <a:lstStyle/>
                    <a:p>
                      <a:endParaRPr lang="pt-BR" sz="1200" dirty="0"/>
                    </a:p>
                  </a:txBody>
                  <a:tcPr marT="45733" marB="45733"/>
                </a:tc>
                <a:tc>
                  <a:txBody>
                    <a:bodyPr/>
                    <a:lstStyle/>
                    <a:p>
                      <a:endParaRPr lang="pt-BR" sz="1200" dirty="0"/>
                    </a:p>
                  </a:txBody>
                  <a:tcPr marT="45733" marB="45733"/>
                </a:tc>
                <a:extLst>
                  <a:ext uri="{0D108BD9-81ED-4DB2-BD59-A6C34878D82A}">
                    <a16:rowId xmlns:a16="http://schemas.microsoft.com/office/drawing/2014/main" val="10002"/>
                  </a:ext>
                </a:extLst>
              </a:tr>
              <a:tr h="457342">
                <a:tc>
                  <a:txBody>
                    <a:bodyPr/>
                    <a:lstStyle/>
                    <a:p>
                      <a:endParaRPr lang="pt-BR" sz="1200" dirty="0"/>
                    </a:p>
                  </a:txBody>
                  <a:tcPr marT="45733" marB="45733"/>
                </a:tc>
                <a:tc>
                  <a:txBody>
                    <a:bodyPr/>
                    <a:lstStyle/>
                    <a:p>
                      <a:endParaRPr lang="pt-BR" sz="1200" dirty="0"/>
                    </a:p>
                  </a:txBody>
                  <a:tcPr marT="45733" marB="45733"/>
                </a:tc>
                <a:tc>
                  <a:txBody>
                    <a:bodyPr/>
                    <a:lstStyle/>
                    <a:p>
                      <a:r>
                        <a:rPr lang="pt-BR" sz="1200" dirty="0"/>
                        <a:t>31632-3</a:t>
                      </a:r>
                    </a:p>
                  </a:txBody>
                  <a:tcPr marT="45733" marB="45733"/>
                </a:tc>
                <a:tc>
                  <a:txBody>
                    <a:bodyPr/>
                    <a:lstStyle/>
                    <a:p>
                      <a:r>
                        <a:rPr lang="pt-BR" sz="1200" dirty="0"/>
                        <a:t>Anticorpos anti-espermatozóides (sêmen) [presença]</a:t>
                      </a:r>
                    </a:p>
                  </a:txBody>
                  <a:tcPr marT="45733" marB="45733"/>
                </a:tc>
                <a:extLst>
                  <a:ext uri="{0D108BD9-81ED-4DB2-BD59-A6C34878D82A}">
                    <a16:rowId xmlns:a16="http://schemas.microsoft.com/office/drawing/2014/main" val="10003"/>
                  </a:ext>
                </a:extLst>
              </a:tr>
              <a:tr h="370947">
                <a:tc>
                  <a:txBody>
                    <a:bodyPr/>
                    <a:lstStyle/>
                    <a:p>
                      <a:endParaRPr lang="pt-BR" sz="1200" dirty="0"/>
                    </a:p>
                  </a:txBody>
                  <a:tcPr marT="45733" marB="45733"/>
                </a:tc>
                <a:tc>
                  <a:txBody>
                    <a:bodyPr/>
                    <a:lstStyle/>
                    <a:p>
                      <a:endParaRPr lang="pt-BR" sz="1200" dirty="0"/>
                    </a:p>
                  </a:txBody>
                  <a:tcPr marT="45733" marB="45733"/>
                </a:tc>
                <a:tc>
                  <a:txBody>
                    <a:bodyPr/>
                    <a:lstStyle/>
                    <a:p>
                      <a:r>
                        <a:rPr lang="pt-BR" sz="1200" dirty="0"/>
                        <a:t>9780-8</a:t>
                      </a:r>
                    </a:p>
                  </a:txBody>
                  <a:tcPr marT="45733" marB="45733"/>
                </a:tc>
                <a:tc>
                  <a:txBody>
                    <a:bodyPr/>
                    <a:lstStyle/>
                    <a:p>
                      <a:r>
                        <a:rPr lang="pt-BR" sz="1200" dirty="0"/>
                        <a:t>Espermatozóides (sêmen) [n./</a:t>
                      </a:r>
                      <a:r>
                        <a:rPr lang="pt-BR" sz="1200" dirty="0" err="1"/>
                        <a:t>vol</a:t>
                      </a:r>
                      <a:r>
                        <a:rPr lang="pt-BR" sz="1200" dirty="0"/>
                        <a:t>]</a:t>
                      </a:r>
                    </a:p>
                  </a:txBody>
                  <a:tcPr marT="45733" marB="45733"/>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81304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ítulo 1"/>
          <p:cNvSpPr>
            <a:spLocks noGrp="1"/>
          </p:cNvSpPr>
          <p:nvPr>
            <p:ph type="title"/>
          </p:nvPr>
        </p:nvSpPr>
        <p:spPr>
          <a:xfrm>
            <a:off x="684213" y="993775"/>
            <a:ext cx="7429500" cy="619125"/>
          </a:xfrm>
        </p:spPr>
        <p:txBody>
          <a:bodyPr>
            <a:normAutofit fontScale="90000"/>
          </a:bodyPr>
          <a:lstStyle/>
          <a:p>
            <a:pPr>
              <a:defRPr/>
            </a:pPr>
            <a:r>
              <a:rPr lang="pt-BR" sz="4000" dirty="0"/>
              <a:t>SADT/Mapeamento </a:t>
            </a:r>
            <a:r>
              <a:rPr lang="pt-BR" sz="4000" dirty="0" err="1"/>
              <a:t>LOINCxSUS</a:t>
            </a:r>
            <a:r>
              <a:rPr lang="pt-BR" sz="4000" dirty="0"/>
              <a:t> </a:t>
            </a:r>
          </a:p>
        </p:txBody>
      </p:sp>
      <p:sp>
        <p:nvSpPr>
          <p:cNvPr id="76803"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endParaRPr lang="pt-BR" altLang="en-US" sz="1200" dirty="0">
              <a:solidFill>
                <a:srgbClr val="898989"/>
              </a:solidFill>
            </a:endParaRPr>
          </a:p>
        </p:txBody>
      </p:sp>
      <p:sp>
        <p:nvSpPr>
          <p:cNvPr id="76804" name="Espaço Reservado para Número de Slide 5"/>
          <p:cNvSpPr>
            <a:spLocks noGrp="1"/>
          </p:cNvSpPr>
          <p:nvPr>
            <p:ph type="sldNum" sz="quarter" idx="12"/>
          </p:nvPr>
        </p:nvSpPr>
        <p:spPr bwMode="auto">
          <a:xfrm>
            <a:off x="6722012" y="647656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00D7D5C6-4BAE-4329-82D3-02945DB541F0}" type="slidenum">
              <a:rPr lang="pt-BR" altLang="en-US" sz="1200" smtClean="0">
                <a:solidFill>
                  <a:srgbClr val="898989"/>
                </a:solidFill>
              </a:rPr>
              <a:pPr>
                <a:spcBef>
                  <a:spcPct val="0"/>
                </a:spcBef>
                <a:buFontTx/>
                <a:buNone/>
              </a:pPr>
              <a:t>38</a:t>
            </a:fld>
            <a:endParaRPr lang="pt-BR" altLang="en-US" sz="1200" dirty="0">
              <a:solidFill>
                <a:srgbClr val="898989"/>
              </a:solidFill>
            </a:endParaRPr>
          </a:p>
        </p:txBody>
      </p:sp>
      <p:sp>
        <p:nvSpPr>
          <p:cNvPr id="76805" name="Espaço Reservado para Conteúdo 2"/>
          <p:cNvSpPr>
            <a:spLocks noGrp="1"/>
          </p:cNvSpPr>
          <p:nvPr>
            <p:ph sz="quarter" idx="1"/>
          </p:nvPr>
        </p:nvSpPr>
        <p:spPr>
          <a:xfrm>
            <a:off x="914400" y="1722438"/>
            <a:ext cx="8229600" cy="4525962"/>
          </a:xfrm>
        </p:spPr>
        <p:txBody>
          <a:bodyPr/>
          <a:lstStyle/>
          <a:p>
            <a:r>
              <a:rPr lang="pt-BR" altLang="pt-BR"/>
              <a:t>Alguns problemas com a SIGTAP...</a:t>
            </a:r>
          </a:p>
          <a:p>
            <a:endParaRPr lang="pt-BR" altLang="pt-BR"/>
          </a:p>
        </p:txBody>
      </p:sp>
      <p:graphicFrame>
        <p:nvGraphicFramePr>
          <p:cNvPr id="7" name="Tabela 6"/>
          <p:cNvGraphicFramePr>
            <a:graphicFrameLocks noGrp="1"/>
          </p:cNvGraphicFramePr>
          <p:nvPr/>
        </p:nvGraphicFramePr>
        <p:xfrm>
          <a:off x="1065213" y="3081338"/>
          <a:ext cx="7048500" cy="1554198"/>
        </p:xfrm>
        <a:graphic>
          <a:graphicData uri="http://schemas.openxmlformats.org/drawingml/2006/table">
            <a:tbl>
              <a:tblPr firstRow="1" bandRow="1">
                <a:tableStyleId>{21E4AEA4-8DFA-4A89-87EB-49C32662AFE0}</a:tableStyleId>
              </a:tblPr>
              <a:tblGrid>
                <a:gridCol w="1257300">
                  <a:extLst>
                    <a:ext uri="{9D8B030D-6E8A-4147-A177-3AD203B41FA5}">
                      <a16:colId xmlns:a16="http://schemas.microsoft.com/office/drawing/2014/main" val="20000"/>
                    </a:ext>
                  </a:extLst>
                </a:gridCol>
                <a:gridCol w="2184400">
                  <a:extLst>
                    <a:ext uri="{9D8B030D-6E8A-4147-A177-3AD203B41FA5}">
                      <a16:colId xmlns:a16="http://schemas.microsoft.com/office/drawing/2014/main" val="20001"/>
                    </a:ext>
                  </a:extLst>
                </a:gridCol>
                <a:gridCol w="1130300">
                  <a:extLst>
                    <a:ext uri="{9D8B030D-6E8A-4147-A177-3AD203B41FA5}">
                      <a16:colId xmlns:a16="http://schemas.microsoft.com/office/drawing/2014/main" val="20002"/>
                    </a:ext>
                  </a:extLst>
                </a:gridCol>
                <a:gridCol w="2476500">
                  <a:extLst>
                    <a:ext uri="{9D8B030D-6E8A-4147-A177-3AD203B41FA5}">
                      <a16:colId xmlns:a16="http://schemas.microsoft.com/office/drawing/2014/main" val="20003"/>
                    </a:ext>
                  </a:extLst>
                </a:gridCol>
              </a:tblGrid>
              <a:tr h="639971">
                <a:tc>
                  <a:txBody>
                    <a:bodyPr/>
                    <a:lstStyle/>
                    <a:p>
                      <a:r>
                        <a:rPr lang="pt-BR" sz="1800" dirty="0"/>
                        <a:t>COD SUS</a:t>
                      </a:r>
                    </a:p>
                  </a:txBody>
                  <a:tcPr marT="45673" marB="45673"/>
                </a:tc>
                <a:tc>
                  <a:txBody>
                    <a:bodyPr/>
                    <a:lstStyle/>
                    <a:p>
                      <a:r>
                        <a:rPr lang="pt-BR" sz="1800" dirty="0"/>
                        <a:t>DESC</a:t>
                      </a:r>
                    </a:p>
                  </a:txBody>
                  <a:tcPr marT="45673" marB="45673"/>
                </a:tc>
                <a:tc>
                  <a:txBody>
                    <a:bodyPr/>
                    <a:lstStyle/>
                    <a:p>
                      <a:r>
                        <a:rPr lang="pt-BR" sz="1800" dirty="0"/>
                        <a:t>COD LOINC</a:t>
                      </a:r>
                    </a:p>
                  </a:txBody>
                  <a:tcPr marT="45673" marB="45673"/>
                </a:tc>
                <a:tc>
                  <a:txBody>
                    <a:bodyPr/>
                    <a:lstStyle/>
                    <a:p>
                      <a:r>
                        <a:rPr lang="pt-BR" sz="1800" dirty="0"/>
                        <a:t>DESC LOCAL</a:t>
                      </a:r>
                    </a:p>
                  </a:txBody>
                  <a:tcPr marT="45673" marB="45673"/>
                </a:tc>
                <a:extLst>
                  <a:ext uri="{0D108BD9-81ED-4DB2-BD59-A6C34878D82A}">
                    <a16:rowId xmlns:a16="http://schemas.microsoft.com/office/drawing/2014/main" val="10000"/>
                  </a:ext>
                </a:extLst>
              </a:tr>
              <a:tr h="4570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0202031110</a:t>
                      </a:r>
                    </a:p>
                  </a:txBody>
                  <a:tcPr marT="45673" marB="4567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Teste de VDRL para detecção de sífilis</a:t>
                      </a:r>
                    </a:p>
                  </a:txBody>
                  <a:tcPr marT="45673" marB="45673"/>
                </a:tc>
                <a:tc>
                  <a:txBody>
                    <a:bodyPr/>
                    <a:lstStyle/>
                    <a:p>
                      <a:r>
                        <a:rPr lang="pt-BR" sz="1200" dirty="0"/>
                        <a:t>50690-7</a:t>
                      </a:r>
                    </a:p>
                  </a:txBody>
                  <a:tcPr marT="45673" marB="45673"/>
                </a:tc>
                <a:tc>
                  <a:txBody>
                    <a:bodyPr/>
                    <a:lstStyle/>
                    <a:p>
                      <a:r>
                        <a:rPr lang="pt-BR" sz="1200" dirty="0"/>
                        <a:t>Teste para sífilis (soro) [título] - VDRL</a:t>
                      </a:r>
                    </a:p>
                  </a:txBody>
                  <a:tcPr marT="45673" marB="45673"/>
                </a:tc>
                <a:extLst>
                  <a:ext uri="{0D108BD9-81ED-4DB2-BD59-A6C34878D82A}">
                    <a16:rowId xmlns:a16="http://schemas.microsoft.com/office/drawing/2014/main" val="10001"/>
                  </a:ext>
                </a:extLst>
              </a:tr>
              <a:tr h="4570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0202031179</a:t>
                      </a:r>
                    </a:p>
                  </a:txBody>
                  <a:tcPr marT="45673" marB="4567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dirty="0"/>
                        <a:t>VDRL para detecção de sífilis em gestante</a:t>
                      </a:r>
                    </a:p>
                  </a:txBody>
                  <a:tcPr marT="45673" marB="45673"/>
                </a:tc>
                <a:tc>
                  <a:txBody>
                    <a:bodyPr/>
                    <a:lstStyle/>
                    <a:p>
                      <a:endParaRPr lang="pt-BR" sz="1200" dirty="0"/>
                    </a:p>
                  </a:txBody>
                  <a:tcPr marT="45673" marB="45673"/>
                </a:tc>
                <a:tc>
                  <a:txBody>
                    <a:bodyPr/>
                    <a:lstStyle/>
                    <a:p>
                      <a:endParaRPr lang="pt-BR" sz="1200" dirty="0"/>
                    </a:p>
                  </a:txBody>
                  <a:tcPr marT="45673" marB="45673"/>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68958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ítulo 1"/>
          <p:cNvSpPr>
            <a:spLocks noGrp="1"/>
          </p:cNvSpPr>
          <p:nvPr>
            <p:ph type="title"/>
          </p:nvPr>
        </p:nvSpPr>
        <p:spPr>
          <a:xfrm>
            <a:off x="457200" y="583754"/>
            <a:ext cx="8229600" cy="1143000"/>
          </a:xfrm>
        </p:spPr>
        <p:txBody>
          <a:bodyPr>
            <a:normAutofit fontScale="90000"/>
          </a:bodyPr>
          <a:lstStyle/>
          <a:p>
            <a:r>
              <a:rPr lang="pt-BR" altLang="pt-BR" sz="4800" dirty="0"/>
              <a:t>Comentários finais</a:t>
            </a:r>
            <a:br>
              <a:rPr lang="pt-BR" altLang="pt-BR" sz="4800" dirty="0"/>
            </a:br>
            <a:r>
              <a:rPr lang="pt-BR" altLang="pt-BR" sz="2400" dirty="0"/>
              <a:t>(situação em 2012)</a:t>
            </a:r>
          </a:p>
        </p:txBody>
      </p:sp>
      <p:sp>
        <p:nvSpPr>
          <p:cNvPr id="80899"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endParaRPr lang="pt-BR" altLang="en-US" sz="1200" dirty="0">
              <a:solidFill>
                <a:srgbClr val="898989"/>
              </a:solidFill>
            </a:endParaRPr>
          </a:p>
        </p:txBody>
      </p:sp>
      <p:sp>
        <p:nvSpPr>
          <p:cNvPr id="80900" name="Espaço Reservado para Número de Slide 5"/>
          <p:cNvSpPr>
            <a:spLocks noGrp="1"/>
          </p:cNvSpPr>
          <p:nvPr>
            <p:ph type="sldNum" sz="quarter" idx="12"/>
          </p:nvPr>
        </p:nvSpPr>
        <p:spPr bwMode="auto">
          <a:xfrm>
            <a:off x="6890824"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AB9D5509-856C-4932-B130-CB5F506396E2}" type="slidenum">
              <a:rPr lang="pt-BR" altLang="en-US" sz="1200" smtClean="0">
                <a:solidFill>
                  <a:srgbClr val="898989"/>
                </a:solidFill>
              </a:rPr>
              <a:pPr>
                <a:spcBef>
                  <a:spcPct val="0"/>
                </a:spcBef>
                <a:buFontTx/>
                <a:buNone/>
              </a:pPr>
              <a:t>39</a:t>
            </a:fld>
            <a:endParaRPr lang="pt-BR" altLang="en-US" sz="1200">
              <a:solidFill>
                <a:srgbClr val="898989"/>
              </a:solidFill>
            </a:endParaRPr>
          </a:p>
        </p:txBody>
      </p:sp>
      <p:sp>
        <p:nvSpPr>
          <p:cNvPr id="3" name="Espaço Reservado para Conteúdo 2"/>
          <p:cNvSpPr>
            <a:spLocks noGrp="1"/>
          </p:cNvSpPr>
          <p:nvPr>
            <p:ph sz="quarter" idx="1"/>
          </p:nvPr>
        </p:nvSpPr>
        <p:spPr>
          <a:xfrm>
            <a:off x="730250" y="1786415"/>
            <a:ext cx="7956550" cy="4510273"/>
          </a:xfrm>
        </p:spPr>
        <p:txBody>
          <a:bodyPr>
            <a:normAutofit fontScale="77500" lnSpcReduction="20000"/>
          </a:bodyPr>
          <a:lstStyle/>
          <a:p>
            <a:pPr>
              <a:defRPr/>
            </a:pPr>
            <a:r>
              <a:rPr lang="pt-BR" dirty="0"/>
              <a:t>Foco no mapeamento e não apenas na tradução</a:t>
            </a:r>
          </a:p>
          <a:p>
            <a:pPr lvl="1">
              <a:defRPr/>
            </a:pPr>
            <a:r>
              <a:rPr lang="pt-BR" dirty="0"/>
              <a:t>Seleção de um </a:t>
            </a:r>
            <a:r>
              <a:rPr lang="pt-BR" i="1" dirty="0" err="1"/>
              <a:t>subset</a:t>
            </a:r>
            <a:r>
              <a:rPr lang="pt-BR" dirty="0"/>
              <a:t> a ser traduzido e mapeado</a:t>
            </a:r>
          </a:p>
          <a:p>
            <a:pPr>
              <a:defRPr/>
            </a:pPr>
            <a:r>
              <a:rPr lang="en-US" dirty="0"/>
              <a:t>O </a:t>
            </a:r>
            <a:r>
              <a:rPr lang="en-US" dirty="0" err="1"/>
              <a:t>maior</a:t>
            </a:r>
            <a:r>
              <a:rPr lang="en-US" dirty="0"/>
              <a:t> </a:t>
            </a:r>
            <a:r>
              <a:rPr lang="en-US" dirty="0" err="1"/>
              <a:t>problema</a:t>
            </a:r>
            <a:r>
              <a:rPr lang="en-US" dirty="0"/>
              <a:t> </a:t>
            </a:r>
            <a:r>
              <a:rPr lang="en-US" dirty="0" err="1"/>
              <a:t>está</a:t>
            </a:r>
            <a:r>
              <a:rPr lang="en-US" dirty="0"/>
              <a:t> </a:t>
            </a:r>
            <a:r>
              <a:rPr lang="en-US" dirty="0" err="1"/>
              <a:t>na</a:t>
            </a:r>
            <a:r>
              <a:rPr lang="en-US" dirty="0"/>
              <a:t> </a:t>
            </a:r>
            <a:r>
              <a:rPr lang="en-US" dirty="0" err="1"/>
              <a:t>falta</a:t>
            </a:r>
            <a:r>
              <a:rPr lang="en-US" dirty="0"/>
              <a:t> de </a:t>
            </a:r>
            <a:r>
              <a:rPr lang="en-US" dirty="0" err="1"/>
              <a:t>uma</a:t>
            </a:r>
            <a:r>
              <a:rPr lang="en-US" dirty="0"/>
              <a:t> </a:t>
            </a:r>
            <a:r>
              <a:rPr lang="en-US" dirty="0" err="1"/>
              <a:t>padronização</a:t>
            </a:r>
            <a:r>
              <a:rPr lang="en-US" dirty="0"/>
              <a:t>, </a:t>
            </a:r>
            <a:r>
              <a:rPr lang="en-US" dirty="0" err="1"/>
              <a:t>em</a:t>
            </a:r>
            <a:r>
              <a:rPr lang="en-US" dirty="0"/>
              <a:t> </a:t>
            </a:r>
            <a:r>
              <a:rPr lang="en-US" dirty="0" err="1"/>
              <a:t>português</a:t>
            </a:r>
            <a:r>
              <a:rPr lang="en-US" dirty="0"/>
              <a:t>, dos </a:t>
            </a:r>
            <a:r>
              <a:rPr lang="en-US" dirty="0" err="1"/>
              <a:t>exames</a:t>
            </a:r>
            <a:r>
              <a:rPr lang="en-US" dirty="0"/>
              <a:t> </a:t>
            </a:r>
            <a:r>
              <a:rPr lang="en-US" dirty="0" err="1"/>
              <a:t>laboratoriais</a:t>
            </a:r>
            <a:endParaRPr lang="en-US" dirty="0"/>
          </a:p>
          <a:p>
            <a:pPr>
              <a:defRPr/>
            </a:pPr>
            <a:r>
              <a:rPr lang="en-US" dirty="0" err="1"/>
              <a:t>Rápido</a:t>
            </a:r>
            <a:r>
              <a:rPr lang="en-US" dirty="0"/>
              <a:t> </a:t>
            </a:r>
            <a:r>
              <a:rPr lang="en-US" dirty="0" err="1"/>
              <a:t>crescimento</a:t>
            </a:r>
            <a:r>
              <a:rPr lang="en-US" dirty="0"/>
              <a:t> do LOINC</a:t>
            </a:r>
          </a:p>
          <a:p>
            <a:pPr lvl="1">
              <a:defRPr/>
            </a:pPr>
            <a:r>
              <a:rPr lang="en-US" dirty="0"/>
              <a:t>Como </a:t>
            </a:r>
            <a:r>
              <a:rPr lang="en-US" dirty="0" err="1"/>
              <a:t>manter</a:t>
            </a:r>
            <a:r>
              <a:rPr lang="en-US" dirty="0"/>
              <a:t>? </a:t>
            </a:r>
            <a:endParaRPr lang="pt-BR" dirty="0"/>
          </a:p>
          <a:p>
            <a:pPr>
              <a:defRPr/>
            </a:pPr>
            <a:r>
              <a:rPr lang="pt-BR" dirty="0"/>
              <a:t>LOINC v. atual = 65.004 termos (último mapeamento realizado)</a:t>
            </a:r>
          </a:p>
          <a:p>
            <a:pPr>
              <a:defRPr/>
            </a:pPr>
            <a:r>
              <a:rPr lang="pt-BR" dirty="0"/>
              <a:t>SIGTAP = ~ 4.405 procedimentos</a:t>
            </a:r>
          </a:p>
          <a:p>
            <a:pPr lvl="5">
              <a:defRPr/>
            </a:pPr>
            <a:r>
              <a:rPr lang="pt-BR" dirty="0"/>
              <a:t>469 – Grupo 02, subgrupos 02 e 03 (11/2010)</a:t>
            </a:r>
          </a:p>
          <a:p>
            <a:pPr>
              <a:defRPr/>
            </a:pPr>
            <a:r>
              <a:rPr lang="pt-BR" dirty="0"/>
              <a:t>Contrato SMS/SP = 222 (SIGTAP) + 19 que não constam na tabela SUS</a:t>
            </a:r>
          </a:p>
          <a:p>
            <a:pPr lvl="1">
              <a:defRPr/>
            </a:pPr>
            <a:r>
              <a:rPr lang="pt-BR" dirty="0"/>
              <a:t>212 SUS mapeados =&gt; 451 termos LOINC</a:t>
            </a:r>
          </a:p>
          <a:p>
            <a:pPr>
              <a:defRPr/>
            </a:pPr>
            <a:endParaRPr lang="pt-BR" dirty="0"/>
          </a:p>
          <a:p>
            <a:pPr>
              <a:defRPr/>
            </a:pPr>
            <a:endParaRPr lang="pt-BR" dirty="0"/>
          </a:p>
          <a:p>
            <a:pPr>
              <a:defRPr/>
            </a:pPr>
            <a:endParaRPr lang="pt-BR" dirty="0"/>
          </a:p>
          <a:p>
            <a:pPr>
              <a:defRPr/>
            </a:pPr>
            <a:endParaRPr lang="pt-BR" dirty="0"/>
          </a:p>
        </p:txBody>
      </p:sp>
    </p:spTree>
    <p:extLst>
      <p:ext uri="{BB962C8B-B14F-4D97-AF65-F5344CB8AC3E}">
        <p14:creationId xmlns:p14="http://schemas.microsoft.com/office/powerpoint/2010/main" val="3912243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ítulo 1"/>
          <p:cNvSpPr>
            <a:spLocks noGrp="1"/>
          </p:cNvSpPr>
          <p:nvPr>
            <p:ph type="title"/>
          </p:nvPr>
        </p:nvSpPr>
        <p:spPr>
          <a:xfrm>
            <a:off x="457200" y="341313"/>
            <a:ext cx="8229600" cy="1143000"/>
          </a:xfrm>
        </p:spPr>
        <p:txBody>
          <a:bodyPr/>
          <a:lstStyle/>
          <a:p>
            <a:r>
              <a:rPr lang="pt-BR" altLang="pt-BR"/>
              <a:t>loinc.org</a:t>
            </a:r>
          </a:p>
        </p:txBody>
      </p:sp>
      <p:sp>
        <p:nvSpPr>
          <p:cNvPr id="12291" name="Espaço Reservado para Conteúdo 2"/>
          <p:cNvSpPr>
            <a:spLocks noGrp="1"/>
          </p:cNvSpPr>
          <p:nvPr>
            <p:ph idx="1"/>
          </p:nvPr>
        </p:nvSpPr>
        <p:spPr/>
        <p:txBody>
          <a:bodyPr/>
          <a:lstStyle/>
          <a:p>
            <a:endParaRPr lang="pt-BR" altLang="pt-BR"/>
          </a:p>
        </p:txBody>
      </p:sp>
      <p:sp>
        <p:nvSpPr>
          <p:cNvPr id="12292" name="Espaço Reservado para Data 3"/>
          <p:cNvSpPr>
            <a:spLocks noGrp="1"/>
          </p:cNvSpPr>
          <p:nvPr>
            <p:ph type="dt" sz="quarter" idx="10"/>
          </p:nvPr>
        </p:nvSpPr>
        <p:spPr bwMode="auto">
          <a:xfrm>
            <a:off x="457200" y="646977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p>
        </p:txBody>
      </p:sp>
      <p:sp>
        <p:nvSpPr>
          <p:cNvPr id="5" name="Espaço Reservado para Número de Slide 4"/>
          <p:cNvSpPr>
            <a:spLocks noGrp="1"/>
          </p:cNvSpPr>
          <p:nvPr>
            <p:ph type="sldNum" sz="quarter" idx="12"/>
          </p:nvPr>
        </p:nvSpPr>
        <p:spPr>
          <a:xfrm>
            <a:off x="8270875" y="6486085"/>
            <a:ext cx="831850" cy="365125"/>
          </a:xfrm>
        </p:spPr>
        <p:txBody>
          <a:bodyPr rtlCol="0"/>
          <a:lstStyle/>
          <a:p>
            <a:pPr algn="ctr" fontAlgn="auto">
              <a:spcBef>
                <a:spcPts val="0"/>
              </a:spcBef>
              <a:spcAft>
                <a:spcPts val="0"/>
              </a:spcAft>
              <a:defRPr/>
            </a:pPr>
            <a:fld id="{EADA790D-DAE6-480D-B03C-CE0F87D70D5F}" type="slidenum">
              <a:rPr lang="pt-BR" smtClean="0">
                <a:solidFill>
                  <a:schemeClr val="tx1">
                    <a:tint val="75000"/>
                  </a:schemeClr>
                </a:solidFill>
                <a:latin typeface="+mn-lt"/>
                <a:ea typeface="+mn-ea"/>
              </a:rPr>
              <a:pPr algn="ctr" fontAlgn="auto">
                <a:spcBef>
                  <a:spcPts val="0"/>
                </a:spcBef>
                <a:spcAft>
                  <a:spcPts val="0"/>
                </a:spcAft>
                <a:defRPr/>
              </a:pPr>
              <a:t>4</a:t>
            </a:fld>
            <a:endParaRPr lang="pt-BR" dirty="0">
              <a:solidFill>
                <a:schemeClr val="tx1">
                  <a:tint val="75000"/>
                </a:schemeClr>
              </a:solidFill>
              <a:latin typeface="+mn-lt"/>
              <a:ea typeface="+mn-ea"/>
            </a:endParaRPr>
          </a:p>
        </p:txBody>
      </p:sp>
      <p:pic>
        <p:nvPicPr>
          <p:cNvPr id="2" name="Imagem 1"/>
          <p:cNvPicPr>
            <a:picLocks noChangeAspect="1"/>
          </p:cNvPicPr>
          <p:nvPr/>
        </p:nvPicPr>
        <p:blipFill>
          <a:blip r:embed="rId2"/>
          <a:stretch>
            <a:fillRect/>
          </a:stretch>
        </p:blipFill>
        <p:spPr>
          <a:xfrm>
            <a:off x="249882" y="1266163"/>
            <a:ext cx="8644236" cy="4860000"/>
          </a:xfrm>
          <a:prstGeom prst="rect">
            <a:avLst/>
          </a:prstGeom>
        </p:spPr>
      </p:pic>
    </p:spTree>
    <p:extLst>
      <p:ext uri="{BB962C8B-B14F-4D97-AF65-F5344CB8AC3E}">
        <p14:creationId xmlns:p14="http://schemas.microsoft.com/office/powerpoint/2010/main" val="3242712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ítulo 5"/>
          <p:cNvSpPr>
            <a:spLocks noGrp="1"/>
          </p:cNvSpPr>
          <p:nvPr>
            <p:ph type="title"/>
          </p:nvPr>
        </p:nvSpPr>
        <p:spPr>
          <a:xfrm>
            <a:off x="457200" y="469900"/>
            <a:ext cx="8229600" cy="1143000"/>
          </a:xfrm>
        </p:spPr>
        <p:txBody>
          <a:bodyPr/>
          <a:lstStyle/>
          <a:p>
            <a:r>
              <a:rPr lang="pt-BR" altLang="pt-BR"/>
              <a:t>IHTSDO &amp; LOINC</a:t>
            </a:r>
          </a:p>
        </p:txBody>
      </p:sp>
      <p:sp>
        <p:nvSpPr>
          <p:cNvPr id="83971"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p>
        </p:txBody>
      </p:sp>
      <p:sp>
        <p:nvSpPr>
          <p:cNvPr id="83972" name="Espaço Reservado para Número de Slide 4"/>
          <p:cNvSpPr>
            <a:spLocks noGrp="1"/>
          </p:cNvSpPr>
          <p:nvPr>
            <p:ph type="sldNum" sz="quarter" idx="12"/>
          </p:nvPr>
        </p:nvSpPr>
        <p:spPr bwMode="auto">
          <a:xfrm>
            <a:off x="6824663" y="6490628"/>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A1929C34-7220-4DC6-9F3E-BF25FB529011}" type="slidenum">
              <a:rPr lang="pt-BR" altLang="pt-BR" sz="1200" smtClean="0">
                <a:solidFill>
                  <a:srgbClr val="898989"/>
                </a:solidFill>
              </a:rPr>
              <a:pPr>
                <a:spcBef>
                  <a:spcPct val="0"/>
                </a:spcBef>
                <a:buFontTx/>
                <a:buNone/>
              </a:pPr>
              <a:t>40</a:t>
            </a:fld>
            <a:endParaRPr lang="pt-BR" altLang="pt-BR" sz="1200" dirty="0">
              <a:solidFill>
                <a:srgbClr val="898989"/>
              </a:solidFill>
            </a:endParaRPr>
          </a:p>
        </p:txBody>
      </p:sp>
      <p:pic>
        <p:nvPicPr>
          <p:cNvPr id="839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8" y="1271588"/>
            <a:ext cx="8353425"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974" name="Retângulo 6"/>
          <p:cNvSpPr>
            <a:spLocks noChangeArrowheads="1"/>
          </p:cNvSpPr>
          <p:nvPr/>
        </p:nvSpPr>
        <p:spPr bwMode="auto">
          <a:xfrm>
            <a:off x="749300" y="3814763"/>
            <a:ext cx="8208963" cy="23114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en-US" altLang="pt-BR" sz="1600"/>
              <a:t>Regenstrief and IHTSDO start collaborative efforts</a:t>
            </a:r>
          </a:p>
          <a:p>
            <a:pPr>
              <a:spcBef>
                <a:spcPct val="0"/>
              </a:spcBef>
              <a:buFontTx/>
              <a:buNone/>
            </a:pPr>
            <a:r>
              <a:rPr lang="en-US" altLang="pt-BR" sz="1600"/>
              <a:t>by </a:t>
            </a:r>
            <a:r>
              <a:rPr lang="en-US" altLang="pt-BR" sz="1600">
                <a:hlinkClick r:id="rId3"/>
              </a:rPr>
              <a:t>Daniel Vreeman</a:t>
            </a:r>
            <a:r>
              <a:rPr lang="en-US" altLang="pt-BR" sz="1600"/>
              <a:t> — last modified 2012-07-12 06:32</a:t>
            </a:r>
          </a:p>
          <a:p>
            <a:pPr>
              <a:spcBef>
                <a:spcPct val="0"/>
              </a:spcBef>
              <a:buFontTx/>
              <a:buNone/>
            </a:pPr>
            <a:r>
              <a:rPr lang="en-US" altLang="pt-BR" sz="1600" b="1"/>
              <a:t>Indianapolis, USA and Copenhagen, Denmark: July 12, 2012 The Regenstrief Institute, whose Logical Observation Identifiers Names and Codes, or LOINC, is the most accepted international terminology for medical tests and measurements, and the International Health Terminology Standards Development Organisation, provider of the leading comprehensive clinical terminology for health care, called SNOMED CT, are exploring a long-term collaborative relationship to develop coded content to support order entry and result reporting critical to the computerized transmission of medical information.</a:t>
            </a:r>
          </a:p>
        </p:txBody>
      </p:sp>
    </p:spTree>
    <p:extLst>
      <p:ext uri="{BB962C8B-B14F-4D97-AF65-F5344CB8AC3E}">
        <p14:creationId xmlns:p14="http://schemas.microsoft.com/office/powerpoint/2010/main" val="3635864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ítulo 1"/>
          <p:cNvSpPr>
            <a:spLocks noGrp="1"/>
          </p:cNvSpPr>
          <p:nvPr>
            <p:ph type="title"/>
          </p:nvPr>
        </p:nvSpPr>
        <p:spPr>
          <a:xfrm>
            <a:off x="457200" y="520700"/>
            <a:ext cx="8229600" cy="1143000"/>
          </a:xfrm>
        </p:spPr>
        <p:txBody>
          <a:bodyPr/>
          <a:lstStyle/>
          <a:p>
            <a:r>
              <a:rPr lang="pt-BR" altLang="pt-BR"/>
              <a:t>IHTSDO &amp; LOINC</a:t>
            </a:r>
          </a:p>
        </p:txBody>
      </p:sp>
      <p:sp>
        <p:nvSpPr>
          <p:cNvPr id="84995" name="Espaço Reservado para Número de Slide 2"/>
          <p:cNvSpPr>
            <a:spLocks noGrp="1"/>
          </p:cNvSpPr>
          <p:nvPr>
            <p:ph type="sldNum" sz="quarter" idx="12"/>
          </p:nvPr>
        </p:nvSpPr>
        <p:spPr bwMode="auto">
          <a:xfrm>
            <a:off x="6693877" y="6490628"/>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29C80490-7248-4674-BABB-C846B3CFCAA0}" type="slidenum">
              <a:rPr lang="en-US" altLang="pt-BR" sz="1200" smtClean="0">
                <a:solidFill>
                  <a:srgbClr val="898989"/>
                </a:solidFill>
              </a:rPr>
              <a:pPr>
                <a:spcBef>
                  <a:spcPct val="0"/>
                </a:spcBef>
                <a:buFontTx/>
                <a:buNone/>
              </a:pPr>
              <a:t>41</a:t>
            </a:fld>
            <a:endParaRPr lang="en-US" altLang="pt-BR" sz="1200" dirty="0">
              <a:solidFill>
                <a:srgbClr val="898989"/>
              </a:solidFill>
            </a:endParaRPr>
          </a:p>
        </p:txBody>
      </p:sp>
      <p:pic>
        <p:nvPicPr>
          <p:cNvPr id="84996" name="Imagem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488" y="1417638"/>
            <a:ext cx="8709025"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7"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p>
        </p:txBody>
      </p:sp>
    </p:spTree>
    <p:extLst>
      <p:ext uri="{BB962C8B-B14F-4D97-AF65-F5344CB8AC3E}">
        <p14:creationId xmlns:p14="http://schemas.microsoft.com/office/powerpoint/2010/main" val="2439144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Espaço Reservado para Conteúdo 2"/>
          <p:cNvSpPr>
            <a:spLocks noGrp="1"/>
          </p:cNvSpPr>
          <p:nvPr>
            <p:ph idx="1"/>
          </p:nvPr>
        </p:nvSpPr>
        <p:spPr/>
        <p:txBody>
          <a:bodyPr/>
          <a:lstStyle/>
          <a:p>
            <a:endParaRPr lang="pt-BR" altLang="pt-BR"/>
          </a:p>
          <a:p>
            <a:endParaRPr lang="pt-BR" altLang="pt-BR"/>
          </a:p>
        </p:txBody>
      </p:sp>
      <p:sp>
        <p:nvSpPr>
          <p:cNvPr id="23555" name="Espaço Reservado para Número de Slide 3"/>
          <p:cNvSpPr>
            <a:spLocks noGrp="1"/>
          </p:cNvSpPr>
          <p:nvPr>
            <p:ph type="sldNum" sz="quarter" idx="12"/>
          </p:nvPr>
        </p:nvSpPr>
        <p:spPr bwMode="auto">
          <a:xfrm>
            <a:off x="6925994" y="6497638"/>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70CA7A22-0185-4000-A8C6-2A8F0F3EC249}" type="slidenum">
              <a:rPr lang="en-US" altLang="pt-BR" sz="1200" smtClean="0">
                <a:solidFill>
                  <a:srgbClr val="898989"/>
                </a:solidFill>
              </a:rPr>
              <a:pPr>
                <a:spcBef>
                  <a:spcPct val="0"/>
                </a:spcBef>
                <a:buFontTx/>
                <a:buNone/>
              </a:pPr>
              <a:t>42</a:t>
            </a:fld>
            <a:endParaRPr lang="en-US" altLang="pt-BR" sz="1200" dirty="0">
              <a:solidFill>
                <a:srgbClr val="898989"/>
              </a:solidFill>
            </a:endParaRPr>
          </a:p>
        </p:txBody>
      </p:sp>
      <p:sp>
        <p:nvSpPr>
          <p:cNvPr id="23556"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endParaRPr lang="pt-BR" altLang="en-US" sz="1200" dirty="0">
              <a:solidFill>
                <a:srgbClr val="898989"/>
              </a:solidFill>
            </a:endParaRPr>
          </a:p>
        </p:txBody>
      </p:sp>
      <p:sp>
        <p:nvSpPr>
          <p:cNvPr id="23557" name="Título 1"/>
          <p:cNvSpPr>
            <a:spLocks noGrp="1"/>
          </p:cNvSpPr>
          <p:nvPr>
            <p:ph type="title"/>
          </p:nvPr>
        </p:nvSpPr>
        <p:spPr>
          <a:xfrm>
            <a:off x="457200" y="274638"/>
            <a:ext cx="8229600" cy="954087"/>
          </a:xfrm>
        </p:spPr>
        <p:txBody>
          <a:bodyPr>
            <a:normAutofit fontScale="90000"/>
          </a:bodyPr>
          <a:lstStyle/>
          <a:p>
            <a:br>
              <a:rPr lang="pt-BR" altLang="pt-BR" dirty="0"/>
            </a:br>
            <a:endParaRPr lang="pt-BR" altLang="pt-BR" dirty="0"/>
          </a:p>
        </p:txBody>
      </p:sp>
      <p:pic>
        <p:nvPicPr>
          <p:cNvPr id="4" name="Imagem 3"/>
          <p:cNvPicPr>
            <a:picLocks noChangeAspect="1"/>
          </p:cNvPicPr>
          <p:nvPr/>
        </p:nvPicPr>
        <p:blipFill>
          <a:blip r:embed="rId2"/>
          <a:stretch>
            <a:fillRect/>
          </a:stretch>
        </p:blipFill>
        <p:spPr>
          <a:xfrm>
            <a:off x="-18000" y="1108788"/>
            <a:ext cx="9180000" cy="5161242"/>
          </a:xfrm>
          <a:prstGeom prst="rect">
            <a:avLst/>
          </a:prstGeom>
        </p:spPr>
      </p:pic>
      <p:sp>
        <p:nvSpPr>
          <p:cNvPr id="2" name="Retângulo 1"/>
          <p:cNvSpPr/>
          <p:nvPr/>
        </p:nvSpPr>
        <p:spPr>
          <a:xfrm>
            <a:off x="84406" y="5814378"/>
            <a:ext cx="8975188" cy="369332"/>
          </a:xfrm>
          <a:prstGeom prst="rect">
            <a:avLst/>
          </a:prstGeom>
        </p:spPr>
        <p:txBody>
          <a:bodyPr wrap="square">
            <a:spAutoFit/>
          </a:bodyPr>
          <a:lstStyle/>
          <a:p>
            <a:r>
              <a:rPr lang="pt-BR" dirty="0"/>
              <a:t>https://danielvreeman.com/loinc-essentials/?mc_cid=ce8afddfa6&amp;mc_eid=776746927f</a:t>
            </a:r>
          </a:p>
        </p:txBody>
      </p:sp>
    </p:spTree>
    <p:extLst>
      <p:ext uri="{BB962C8B-B14F-4D97-AF65-F5344CB8AC3E}">
        <p14:creationId xmlns:p14="http://schemas.microsoft.com/office/powerpoint/2010/main" val="2508004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r>
              <a:rPr lang="pt-BR"/>
              <a:t>2016</a:t>
            </a:r>
          </a:p>
        </p:txBody>
      </p:sp>
      <p:sp>
        <p:nvSpPr>
          <p:cNvPr id="3" name="Espaço Reservado para Número de Slide 2"/>
          <p:cNvSpPr>
            <a:spLocks noGrp="1"/>
          </p:cNvSpPr>
          <p:nvPr>
            <p:ph type="sldNum" sz="quarter" idx="11"/>
          </p:nvPr>
        </p:nvSpPr>
        <p:spPr/>
        <p:txBody>
          <a:bodyPr/>
          <a:lstStyle/>
          <a:p>
            <a:fld id="{8FA9E4A2-D109-45D6-BFF3-65FDB188C839}" type="slidenum">
              <a:rPr lang="pt-BR" smtClean="0"/>
              <a:pPr/>
              <a:t>43</a:t>
            </a:fld>
            <a:endParaRPr lang="pt-BR"/>
          </a:p>
        </p:txBody>
      </p:sp>
      <p:pic>
        <p:nvPicPr>
          <p:cNvPr id="3074" name="Picture 2"/>
          <p:cNvPicPr>
            <a:picLocks noChangeAspect="1" noChangeArrowheads="1"/>
          </p:cNvPicPr>
          <p:nvPr/>
        </p:nvPicPr>
        <p:blipFill>
          <a:blip r:embed="rId2" cstate="print"/>
          <a:srcRect/>
          <a:stretch>
            <a:fillRect/>
          </a:stretch>
        </p:blipFill>
        <p:spPr bwMode="auto">
          <a:xfrm>
            <a:off x="611560" y="980728"/>
            <a:ext cx="8192000" cy="4608000"/>
          </a:xfrm>
          <a:prstGeom prst="rect">
            <a:avLst/>
          </a:prstGeom>
          <a:noFill/>
          <a:ln w="9525">
            <a:noFill/>
            <a:miter lim="800000"/>
            <a:headEnd/>
            <a:tailEnd/>
          </a:ln>
        </p:spPr>
      </p:pic>
    </p:spTree>
    <p:extLst>
      <p:ext uri="{BB962C8B-B14F-4D97-AF65-F5344CB8AC3E}">
        <p14:creationId xmlns:p14="http://schemas.microsoft.com/office/powerpoint/2010/main" val="7445913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6"/>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84C30507-61FF-46A5-8EF5-F141177CD979}" type="slidenum">
              <a:rPr lang="pt-BR" altLang="en-US" sz="1200" smtClean="0">
                <a:solidFill>
                  <a:srgbClr val="898989"/>
                </a:solidFill>
              </a:rPr>
              <a:pPr>
                <a:spcBef>
                  <a:spcPct val="0"/>
                </a:spcBef>
                <a:buFontTx/>
                <a:buNone/>
              </a:pPr>
              <a:t>44</a:t>
            </a:fld>
            <a:endParaRPr lang="pt-BR" altLang="en-US" sz="1200">
              <a:solidFill>
                <a:srgbClr val="898989"/>
              </a:solidFill>
            </a:endParaRPr>
          </a:p>
        </p:txBody>
      </p:sp>
      <p:sp>
        <p:nvSpPr>
          <p:cNvPr id="4" name="Espaço Reservado para Data 1"/>
          <p:cNvSpPr txBox="1">
            <a:spLocks noGrp="1"/>
          </p:cNvSpPr>
          <p:nvPr/>
        </p:nvSpPr>
        <p:spPr bwMode="auto">
          <a:xfrm>
            <a:off x="457200" y="6243638"/>
            <a:ext cx="2133600" cy="457200"/>
          </a:xfrm>
          <a:prstGeom prst="rect">
            <a:avLst/>
          </a:prstGeom>
          <a:noFill/>
          <a:ln>
            <a:miter lim="800000"/>
            <a:headEnd/>
            <a:tailEnd/>
          </a:ln>
        </p:spPr>
        <p:txBody>
          <a:bodyPr anchor="b"/>
          <a:lstStyle/>
          <a:p>
            <a:pPr>
              <a:defRPr/>
            </a:pPr>
            <a:r>
              <a:rPr lang="pt-BR" sz="1200">
                <a:latin typeface="+mj-lt"/>
              </a:rPr>
              <a:t>maio/08</a:t>
            </a:r>
            <a:endParaRPr lang="pt-BR" altLang="en-US" sz="1200">
              <a:latin typeface="+mj-lt"/>
            </a:endParaRPr>
          </a:p>
        </p:txBody>
      </p:sp>
      <p:sp>
        <p:nvSpPr>
          <p:cNvPr id="5" name="Espaço Reservado para Rodapé 2"/>
          <p:cNvSpPr txBox="1">
            <a:spLocks noGrp="1"/>
          </p:cNvSpPr>
          <p:nvPr/>
        </p:nvSpPr>
        <p:spPr bwMode="auto">
          <a:xfrm>
            <a:off x="3124200" y="6248400"/>
            <a:ext cx="2895600" cy="457200"/>
          </a:xfrm>
          <a:prstGeom prst="rect">
            <a:avLst/>
          </a:prstGeom>
          <a:noFill/>
          <a:ln>
            <a:miter lim="800000"/>
            <a:headEnd/>
            <a:tailEnd/>
          </a:ln>
        </p:spPr>
        <p:txBody>
          <a:bodyPr anchor="b"/>
          <a:lstStyle/>
          <a:p>
            <a:pPr algn="ctr">
              <a:defRPr/>
            </a:pPr>
            <a:r>
              <a:rPr lang="pt-BR" altLang="en-US" sz="1200">
                <a:latin typeface="+mj-lt"/>
              </a:rPr>
              <a:t>SMS/ATTI</a:t>
            </a:r>
          </a:p>
        </p:txBody>
      </p:sp>
      <p:sp>
        <p:nvSpPr>
          <p:cNvPr id="108549" name="Espaço Reservado para Número de Slide 3"/>
          <p:cNvSpPr txBox="1">
            <a:spLocks noGrp="1"/>
          </p:cNvSpPr>
          <p:nvPr/>
        </p:nvSpPr>
        <p:spPr bwMode="auto">
          <a:xfrm>
            <a:off x="6553200" y="6243638"/>
            <a:ext cx="213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r">
              <a:spcBef>
                <a:spcPct val="0"/>
              </a:spcBef>
              <a:buFontTx/>
              <a:buNone/>
            </a:pPr>
            <a:fld id="{06CC8174-EE4B-4DA5-B3D7-74FB371854D9}" type="slidenum">
              <a:rPr lang="pt-BR" altLang="en-US" sz="1200"/>
              <a:pPr algn="r">
                <a:spcBef>
                  <a:spcPct val="0"/>
                </a:spcBef>
                <a:buFontTx/>
                <a:buNone/>
              </a:pPr>
              <a:t>44</a:t>
            </a:fld>
            <a:endParaRPr lang="pt-BR" altLang="en-US" sz="1200"/>
          </a:p>
        </p:txBody>
      </p:sp>
      <p:pic>
        <p:nvPicPr>
          <p:cNvPr id="108550" name="Picture 2" descr="sunset_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9" name="Text Box 3"/>
          <p:cNvSpPr txBox="1">
            <a:spLocks noChangeArrowheads="1"/>
          </p:cNvSpPr>
          <p:nvPr/>
        </p:nvSpPr>
        <p:spPr bwMode="auto">
          <a:xfrm>
            <a:off x="584200" y="282575"/>
            <a:ext cx="8242300" cy="935038"/>
          </a:xfrm>
          <a:prstGeom prst="rect">
            <a:avLst/>
          </a:prstGeom>
          <a:noFill/>
          <a:ln w="9525">
            <a:noFill/>
            <a:miter lim="800000"/>
            <a:headEnd/>
            <a:tailEnd/>
          </a:ln>
        </p:spPr>
        <p:txBody>
          <a:bodyPr>
            <a:spAutoFit/>
          </a:bodyPr>
          <a:lstStyle/>
          <a:p>
            <a:pPr>
              <a:spcBef>
                <a:spcPct val="50000"/>
              </a:spcBef>
              <a:defRPr/>
            </a:pPr>
            <a:endParaRPr lang="pt-BR" sz="1200" dirty="0">
              <a:latin typeface="Tahoma" pitchFamily="34" charset="0"/>
            </a:endParaRPr>
          </a:p>
          <a:p>
            <a:pPr>
              <a:spcBef>
                <a:spcPct val="50000"/>
              </a:spcBef>
              <a:defRPr/>
            </a:pPr>
            <a:endParaRPr lang="pt-BR" sz="1050" i="1" dirty="0">
              <a:latin typeface="Tahoma" pitchFamily="34" charset="0"/>
            </a:endParaRPr>
          </a:p>
          <a:p>
            <a:pPr>
              <a:spcBef>
                <a:spcPct val="50000"/>
              </a:spcBef>
              <a:defRPr/>
            </a:pPr>
            <a:endParaRPr lang="pt-BR" dirty="0">
              <a:latin typeface="Tahoma" pitchFamily="34" charset="0"/>
            </a:endParaRPr>
          </a:p>
        </p:txBody>
      </p:sp>
      <p:sp>
        <p:nvSpPr>
          <p:cNvPr id="108552" name="CaixaDeTexto 9"/>
          <p:cNvSpPr txBox="1">
            <a:spLocks noChangeArrowheads="1"/>
          </p:cNvSpPr>
          <p:nvPr/>
        </p:nvSpPr>
        <p:spPr bwMode="auto">
          <a:xfrm>
            <a:off x="884238" y="1336675"/>
            <a:ext cx="47244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en-US" sz="8000"/>
              <a:t>Obrigada!</a:t>
            </a:r>
          </a:p>
        </p:txBody>
      </p:sp>
      <p:sp>
        <p:nvSpPr>
          <p:cNvPr id="108553" name="Retângulo 1"/>
          <p:cNvSpPr>
            <a:spLocks noChangeArrowheads="1"/>
          </p:cNvSpPr>
          <p:nvPr/>
        </p:nvSpPr>
        <p:spPr bwMode="auto">
          <a:xfrm>
            <a:off x="4300538" y="4554538"/>
            <a:ext cx="40814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lgn="r">
              <a:spcBef>
                <a:spcPct val="0"/>
              </a:spcBef>
              <a:buFontTx/>
              <a:buNone/>
            </a:pPr>
            <a:r>
              <a:rPr lang="pt-BR" altLang="en-US" sz="2400" b="1" i="1"/>
              <a:t>deborah.pfcastilho@hsl.org.br</a:t>
            </a:r>
          </a:p>
        </p:txBody>
      </p:sp>
    </p:spTree>
    <p:extLst>
      <p:ext uri="{BB962C8B-B14F-4D97-AF65-F5344CB8AC3E}">
        <p14:creationId xmlns:p14="http://schemas.microsoft.com/office/powerpoint/2010/main" val="151023243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50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ítulo 1"/>
          <p:cNvSpPr>
            <a:spLocks noGrp="1"/>
          </p:cNvSpPr>
          <p:nvPr>
            <p:ph type="title"/>
          </p:nvPr>
        </p:nvSpPr>
        <p:spPr>
          <a:xfrm>
            <a:off x="457200" y="482600"/>
            <a:ext cx="8229600" cy="1143000"/>
          </a:xfrm>
        </p:spPr>
        <p:txBody>
          <a:bodyPr/>
          <a:lstStyle/>
          <a:p>
            <a:r>
              <a:rPr lang="pt-BR" altLang="pt-BR"/>
              <a:t>Introdução e visão geral</a:t>
            </a:r>
          </a:p>
        </p:txBody>
      </p:sp>
      <p:sp>
        <p:nvSpPr>
          <p:cNvPr id="14339" name="Espaço Reservado para Conteúdo 2"/>
          <p:cNvSpPr>
            <a:spLocks noGrp="1"/>
          </p:cNvSpPr>
          <p:nvPr>
            <p:ph idx="1"/>
          </p:nvPr>
        </p:nvSpPr>
        <p:spPr/>
        <p:txBody>
          <a:bodyPr/>
          <a:lstStyle/>
          <a:p>
            <a:endParaRPr lang="pt-BR" altLang="pt-BR"/>
          </a:p>
        </p:txBody>
      </p:sp>
      <p:sp>
        <p:nvSpPr>
          <p:cNvPr id="14340" name="Espaço Reservado para Número de Slide 3"/>
          <p:cNvSpPr>
            <a:spLocks noGrp="1"/>
          </p:cNvSpPr>
          <p:nvPr>
            <p:ph type="sldNum" sz="quarter" idx="12"/>
          </p:nvPr>
        </p:nvSpPr>
        <p:spPr bwMode="auto">
          <a:xfrm>
            <a:off x="6904893"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C2675720-D697-49E2-8EE8-BD6AEA7E56EC}" type="slidenum">
              <a:rPr lang="en-US" altLang="pt-BR" sz="1200" smtClean="0">
                <a:solidFill>
                  <a:srgbClr val="898989"/>
                </a:solidFill>
              </a:rPr>
              <a:pPr>
                <a:spcBef>
                  <a:spcPct val="0"/>
                </a:spcBef>
                <a:buFontTx/>
                <a:buNone/>
              </a:pPr>
              <a:t>5</a:t>
            </a:fld>
            <a:endParaRPr lang="en-US" altLang="pt-BR" sz="1200" dirty="0">
              <a:solidFill>
                <a:srgbClr val="898989"/>
              </a:solidFill>
            </a:endParaRPr>
          </a:p>
        </p:txBody>
      </p:sp>
      <p:pic>
        <p:nvPicPr>
          <p:cNvPr id="14341" name="Image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3413" y="1649413"/>
            <a:ext cx="7877175" cy="442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endParaRPr lang="pt-BR" altLang="en-US" sz="1200" dirty="0">
              <a:solidFill>
                <a:srgbClr val="898989"/>
              </a:solidFill>
            </a:endParaRPr>
          </a:p>
        </p:txBody>
      </p:sp>
    </p:spTree>
    <p:extLst>
      <p:ext uri="{BB962C8B-B14F-4D97-AF65-F5344CB8AC3E}">
        <p14:creationId xmlns:p14="http://schemas.microsoft.com/office/powerpoint/2010/main" val="650773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ítulo 1"/>
          <p:cNvSpPr>
            <a:spLocks noGrp="1"/>
          </p:cNvSpPr>
          <p:nvPr>
            <p:ph type="title"/>
          </p:nvPr>
        </p:nvSpPr>
        <p:spPr>
          <a:xfrm>
            <a:off x="457200" y="444500"/>
            <a:ext cx="8229600" cy="1143000"/>
          </a:xfrm>
        </p:spPr>
        <p:txBody>
          <a:bodyPr/>
          <a:lstStyle/>
          <a:p>
            <a:r>
              <a:rPr lang="pt-BR" altLang="pt-BR"/>
              <a:t>História/Contexto</a:t>
            </a:r>
          </a:p>
        </p:txBody>
      </p:sp>
      <p:sp>
        <p:nvSpPr>
          <p:cNvPr id="15363" name="Espaço Reservado para Conteúdo 2"/>
          <p:cNvSpPr>
            <a:spLocks noGrp="1"/>
          </p:cNvSpPr>
          <p:nvPr>
            <p:ph idx="1"/>
          </p:nvPr>
        </p:nvSpPr>
        <p:spPr/>
        <p:txBody>
          <a:bodyPr/>
          <a:lstStyle/>
          <a:p>
            <a:endParaRPr lang="pt-BR" altLang="pt-BR"/>
          </a:p>
        </p:txBody>
      </p:sp>
      <p:sp>
        <p:nvSpPr>
          <p:cNvPr id="15364" name="Espaço Reservado para Número de Slide 3"/>
          <p:cNvSpPr>
            <a:spLocks noGrp="1"/>
          </p:cNvSpPr>
          <p:nvPr>
            <p:ph type="sldNum" sz="quarter" idx="12"/>
          </p:nvPr>
        </p:nvSpPr>
        <p:spPr bwMode="auto">
          <a:xfrm>
            <a:off x="6806419" y="6504696"/>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19319DE3-E38C-43B0-BFD8-B8F5E5145BE3}" type="slidenum">
              <a:rPr lang="en-US" altLang="pt-BR" sz="1200" smtClean="0">
                <a:solidFill>
                  <a:srgbClr val="898989"/>
                </a:solidFill>
              </a:rPr>
              <a:pPr>
                <a:spcBef>
                  <a:spcPct val="0"/>
                </a:spcBef>
                <a:buFontTx/>
                <a:buNone/>
              </a:pPr>
              <a:t>6</a:t>
            </a:fld>
            <a:endParaRPr lang="en-US" altLang="pt-BR" sz="1200" dirty="0">
              <a:solidFill>
                <a:srgbClr val="898989"/>
              </a:solidFill>
            </a:endParaRPr>
          </a:p>
        </p:txBody>
      </p:sp>
      <p:pic>
        <p:nvPicPr>
          <p:cNvPr id="15365" name="Image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2625" y="1625600"/>
            <a:ext cx="8004175" cy="450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endParaRPr lang="pt-BR" altLang="en-US" sz="1200" dirty="0">
              <a:solidFill>
                <a:srgbClr val="898989"/>
              </a:solidFill>
            </a:endParaRPr>
          </a:p>
        </p:txBody>
      </p:sp>
    </p:spTree>
    <p:extLst>
      <p:ext uri="{BB962C8B-B14F-4D97-AF65-F5344CB8AC3E}">
        <p14:creationId xmlns:p14="http://schemas.microsoft.com/office/powerpoint/2010/main" val="3056176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ítulo 1"/>
          <p:cNvSpPr>
            <a:spLocks noGrp="1"/>
          </p:cNvSpPr>
          <p:nvPr>
            <p:ph type="title"/>
          </p:nvPr>
        </p:nvSpPr>
        <p:spPr>
          <a:xfrm>
            <a:off x="457200" y="485775"/>
            <a:ext cx="8229600" cy="1143000"/>
          </a:xfrm>
        </p:spPr>
        <p:txBody>
          <a:bodyPr/>
          <a:lstStyle/>
          <a:p>
            <a:r>
              <a:rPr lang="pt-BR" altLang="pt-BR"/>
              <a:t>Sustentabilidade</a:t>
            </a:r>
          </a:p>
        </p:txBody>
      </p:sp>
      <p:sp>
        <p:nvSpPr>
          <p:cNvPr id="16387" name="Espaço Reservado para Conteúdo 2"/>
          <p:cNvSpPr>
            <a:spLocks noGrp="1"/>
          </p:cNvSpPr>
          <p:nvPr>
            <p:ph idx="1"/>
          </p:nvPr>
        </p:nvSpPr>
        <p:spPr/>
        <p:txBody>
          <a:bodyPr/>
          <a:lstStyle/>
          <a:p>
            <a:endParaRPr lang="pt-BR" altLang="pt-BR"/>
          </a:p>
        </p:txBody>
      </p:sp>
      <p:sp>
        <p:nvSpPr>
          <p:cNvPr id="16388" name="Espaço Reservado para Número de Slide 3"/>
          <p:cNvSpPr>
            <a:spLocks noGrp="1"/>
          </p:cNvSpPr>
          <p:nvPr>
            <p:ph type="sldNum" sz="quarter" idx="12"/>
          </p:nvPr>
        </p:nvSpPr>
        <p:spPr bwMode="auto">
          <a:xfrm>
            <a:off x="6904893"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6E4835DB-228D-47A4-93E4-849176C3AB9C}" type="slidenum">
              <a:rPr lang="en-US" altLang="pt-BR" sz="1200" smtClean="0">
                <a:solidFill>
                  <a:srgbClr val="898989"/>
                </a:solidFill>
              </a:rPr>
              <a:pPr>
                <a:spcBef>
                  <a:spcPct val="0"/>
                </a:spcBef>
                <a:buFontTx/>
                <a:buNone/>
              </a:pPr>
              <a:t>7</a:t>
            </a:fld>
            <a:endParaRPr lang="en-US" altLang="pt-BR" sz="1200" dirty="0">
              <a:solidFill>
                <a:srgbClr val="898989"/>
              </a:solidFill>
            </a:endParaRPr>
          </a:p>
        </p:txBody>
      </p:sp>
      <p:pic>
        <p:nvPicPr>
          <p:cNvPr id="16389" name="Imagem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7825" y="1504950"/>
            <a:ext cx="8388350" cy="47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endParaRPr lang="pt-BR" altLang="en-US" sz="1200" dirty="0">
              <a:solidFill>
                <a:srgbClr val="898989"/>
              </a:solidFill>
            </a:endParaRPr>
          </a:p>
        </p:txBody>
      </p:sp>
    </p:spTree>
    <p:extLst>
      <p:ext uri="{BB962C8B-B14F-4D97-AF65-F5344CB8AC3E}">
        <p14:creationId xmlns:p14="http://schemas.microsoft.com/office/powerpoint/2010/main" val="1899258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ítulo 1"/>
          <p:cNvSpPr>
            <a:spLocks noGrp="1"/>
          </p:cNvSpPr>
          <p:nvPr>
            <p:ph type="title"/>
          </p:nvPr>
        </p:nvSpPr>
        <p:spPr>
          <a:xfrm>
            <a:off x="457200" y="615950"/>
            <a:ext cx="8229600" cy="917576"/>
          </a:xfrm>
        </p:spPr>
        <p:txBody>
          <a:bodyPr>
            <a:normAutofit fontScale="90000"/>
          </a:bodyPr>
          <a:lstStyle/>
          <a:p>
            <a:r>
              <a:rPr lang="pt-BR" altLang="pt-BR" sz="2800" b="1" dirty="0"/>
              <a:t>Evolução dos códigos LOINC® desde a primeira versão </a:t>
            </a:r>
            <a:br>
              <a:rPr lang="pt-BR" altLang="pt-BR" sz="2800" b="1" dirty="0"/>
            </a:br>
            <a:endParaRPr lang="pt-BR" altLang="pt-BR" sz="2800" dirty="0"/>
          </a:p>
        </p:txBody>
      </p:sp>
      <p:sp>
        <p:nvSpPr>
          <p:cNvPr id="9219" name="Espaço Reservado para Conteúdo 2"/>
          <p:cNvSpPr>
            <a:spLocks noGrp="1"/>
          </p:cNvSpPr>
          <p:nvPr>
            <p:ph idx="1"/>
          </p:nvPr>
        </p:nvSpPr>
        <p:spPr/>
        <p:txBody>
          <a:bodyPr/>
          <a:lstStyle/>
          <a:p>
            <a:endParaRPr lang="pt-BR" altLang="pt-BR"/>
          </a:p>
        </p:txBody>
      </p:sp>
      <p:sp>
        <p:nvSpPr>
          <p:cNvPr id="9220" name="Espaço Reservado para Data 3"/>
          <p:cNvSpPr>
            <a:spLocks noGrp="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p>
        </p:txBody>
      </p:sp>
      <p:sp>
        <p:nvSpPr>
          <p:cNvPr id="5" name="Espaço Reservado para Número de Slide 4"/>
          <p:cNvSpPr>
            <a:spLocks noGrp="1"/>
          </p:cNvSpPr>
          <p:nvPr>
            <p:ph type="sldNum" sz="quarter" idx="12"/>
          </p:nvPr>
        </p:nvSpPr>
        <p:spPr>
          <a:xfrm>
            <a:off x="8243888" y="6421438"/>
            <a:ext cx="900112" cy="365125"/>
          </a:xfrm>
        </p:spPr>
        <p:txBody>
          <a:bodyPr rtlCol="0"/>
          <a:lstStyle/>
          <a:p>
            <a:pPr algn="ctr" fontAlgn="auto">
              <a:spcBef>
                <a:spcPts val="0"/>
              </a:spcBef>
              <a:spcAft>
                <a:spcPts val="0"/>
              </a:spcAft>
              <a:defRPr/>
            </a:pPr>
            <a:fld id="{158E0D07-1BE6-4F1F-B2E1-8C5401EE35AF}" type="slidenum">
              <a:rPr lang="pt-BR" smtClean="0">
                <a:solidFill>
                  <a:schemeClr val="tx1">
                    <a:tint val="75000"/>
                  </a:schemeClr>
                </a:solidFill>
                <a:latin typeface="+mn-lt"/>
                <a:ea typeface="+mn-ea"/>
              </a:rPr>
              <a:pPr algn="ctr" fontAlgn="auto">
                <a:spcBef>
                  <a:spcPts val="0"/>
                </a:spcBef>
                <a:spcAft>
                  <a:spcPts val="0"/>
                </a:spcAft>
                <a:defRPr/>
              </a:pPr>
              <a:t>8</a:t>
            </a:fld>
            <a:endParaRPr lang="pt-BR" dirty="0">
              <a:solidFill>
                <a:schemeClr val="tx1">
                  <a:tint val="75000"/>
                </a:schemeClr>
              </a:solidFill>
              <a:latin typeface="+mn-lt"/>
              <a:ea typeface="+mn-ea"/>
            </a:endParaRPr>
          </a:p>
        </p:txBody>
      </p:sp>
      <p:pic>
        <p:nvPicPr>
          <p:cNvPr id="9222" name="Picture 4" descr="https://html2-f.scribdassets.com/6z5ko1j5fk3ueqtl/images/66-205033b9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2357" y="1144338"/>
            <a:ext cx="6819285" cy="511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3" name="Retângulo 7"/>
          <p:cNvSpPr>
            <a:spLocks noChangeArrowheads="1"/>
          </p:cNvSpPr>
          <p:nvPr/>
        </p:nvSpPr>
        <p:spPr bwMode="auto">
          <a:xfrm>
            <a:off x="1379538" y="5786438"/>
            <a:ext cx="72120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800" b="1"/>
              <a:t>Fonte: https://loinc.org/slideshows/loinc-overview-and-introduction</a:t>
            </a:r>
          </a:p>
        </p:txBody>
      </p:sp>
      <p:sp>
        <p:nvSpPr>
          <p:cNvPr id="9224" name="CaixaDeTexto 8"/>
          <p:cNvSpPr txBox="1">
            <a:spLocks noChangeArrowheads="1"/>
          </p:cNvSpPr>
          <p:nvPr/>
        </p:nvSpPr>
        <p:spPr bwMode="auto">
          <a:xfrm>
            <a:off x="2221066" y="2026436"/>
            <a:ext cx="165576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100" dirty="0"/>
              <a:t>LOINC </a:t>
            </a:r>
            <a:r>
              <a:rPr lang="pt-BR" altLang="pt-BR" sz="1100" dirty="0" err="1"/>
              <a:t>codes</a:t>
            </a:r>
            <a:endParaRPr lang="pt-BR" altLang="pt-BR" sz="1100" dirty="0"/>
          </a:p>
        </p:txBody>
      </p:sp>
      <p:sp>
        <p:nvSpPr>
          <p:cNvPr id="9225" name="CaixaDeTexto 9"/>
          <p:cNvSpPr txBox="1">
            <a:spLocks noChangeArrowheads="1"/>
          </p:cNvSpPr>
          <p:nvPr/>
        </p:nvSpPr>
        <p:spPr bwMode="auto">
          <a:xfrm>
            <a:off x="2221066" y="2190741"/>
            <a:ext cx="165576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100" dirty="0" err="1"/>
              <a:t>Only</a:t>
            </a:r>
            <a:r>
              <a:rPr lang="pt-BR" altLang="pt-BR" sz="1100" dirty="0"/>
              <a:t> LAB LOINC </a:t>
            </a:r>
            <a:r>
              <a:rPr lang="pt-BR" altLang="pt-BR" sz="1100" dirty="0" err="1"/>
              <a:t>codes</a:t>
            </a:r>
            <a:endParaRPr lang="pt-BR" altLang="pt-BR" sz="1100" dirty="0"/>
          </a:p>
        </p:txBody>
      </p:sp>
      <p:sp>
        <p:nvSpPr>
          <p:cNvPr id="9226" name="CaixaDeTexto 10"/>
          <p:cNvSpPr txBox="1">
            <a:spLocks noChangeArrowheads="1"/>
          </p:cNvSpPr>
          <p:nvPr/>
        </p:nvSpPr>
        <p:spPr bwMode="auto">
          <a:xfrm>
            <a:off x="6542088" y="4271963"/>
            <a:ext cx="1295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800" b="1"/>
              <a:t>Lab</a:t>
            </a:r>
          </a:p>
        </p:txBody>
      </p:sp>
      <p:sp>
        <p:nvSpPr>
          <p:cNvPr id="9227" name="CaixaDeTexto 12"/>
          <p:cNvSpPr txBox="1">
            <a:spLocks noChangeArrowheads="1"/>
          </p:cNvSpPr>
          <p:nvPr/>
        </p:nvSpPr>
        <p:spPr bwMode="auto">
          <a:xfrm>
            <a:off x="2109788" y="5219700"/>
            <a:ext cx="4318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100" b="1"/>
              <a:t>1.0</a:t>
            </a:r>
          </a:p>
        </p:txBody>
      </p:sp>
      <p:sp>
        <p:nvSpPr>
          <p:cNvPr id="9228" name="CaixaDeTexto 13"/>
          <p:cNvSpPr txBox="1">
            <a:spLocks noChangeArrowheads="1"/>
          </p:cNvSpPr>
          <p:nvPr/>
        </p:nvSpPr>
        <p:spPr bwMode="auto">
          <a:xfrm>
            <a:off x="7567613" y="5278438"/>
            <a:ext cx="5397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000" b="1"/>
              <a:t>2.46</a:t>
            </a:r>
          </a:p>
        </p:txBody>
      </p:sp>
      <p:sp>
        <p:nvSpPr>
          <p:cNvPr id="9229" name="CaixaDeTexto 14"/>
          <p:cNvSpPr txBox="1">
            <a:spLocks noChangeArrowheads="1"/>
          </p:cNvSpPr>
          <p:nvPr/>
        </p:nvSpPr>
        <p:spPr bwMode="auto">
          <a:xfrm>
            <a:off x="2073275" y="5368925"/>
            <a:ext cx="9350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000"/>
              <a:t>24/04/1995</a:t>
            </a:r>
          </a:p>
        </p:txBody>
      </p:sp>
      <p:sp>
        <p:nvSpPr>
          <p:cNvPr id="9230" name="CaixaDeTexto 15"/>
          <p:cNvSpPr txBox="1">
            <a:spLocks noChangeArrowheads="1"/>
          </p:cNvSpPr>
          <p:nvPr/>
        </p:nvSpPr>
        <p:spPr bwMode="auto">
          <a:xfrm>
            <a:off x="7199313" y="5407025"/>
            <a:ext cx="8636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000"/>
              <a:t>26/12/2013</a:t>
            </a:r>
          </a:p>
        </p:txBody>
      </p:sp>
    </p:spTree>
    <p:extLst>
      <p:ext uri="{BB962C8B-B14F-4D97-AF65-F5344CB8AC3E}">
        <p14:creationId xmlns:p14="http://schemas.microsoft.com/office/powerpoint/2010/main" val="414319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ítulo 1"/>
          <p:cNvSpPr>
            <a:spLocks noGrp="1"/>
          </p:cNvSpPr>
          <p:nvPr>
            <p:ph type="title"/>
          </p:nvPr>
        </p:nvSpPr>
        <p:spPr>
          <a:xfrm>
            <a:off x="457200" y="473075"/>
            <a:ext cx="8229600" cy="1143000"/>
          </a:xfrm>
        </p:spPr>
        <p:txBody>
          <a:bodyPr/>
          <a:lstStyle/>
          <a:p>
            <a:r>
              <a:rPr lang="pt-BR" altLang="pt-BR"/>
              <a:t>LOINC®</a:t>
            </a:r>
          </a:p>
        </p:txBody>
      </p:sp>
      <p:sp>
        <p:nvSpPr>
          <p:cNvPr id="8195" name="Espaço Reservado para Conteúdo 2"/>
          <p:cNvSpPr>
            <a:spLocks noGrp="1"/>
          </p:cNvSpPr>
          <p:nvPr>
            <p:ph idx="1"/>
          </p:nvPr>
        </p:nvSpPr>
        <p:spPr/>
        <p:txBody>
          <a:bodyPr>
            <a:normAutofit lnSpcReduction="10000"/>
          </a:bodyPr>
          <a:lstStyle/>
          <a:p>
            <a:r>
              <a:rPr lang="pt-BR" altLang="pt-BR" dirty="0"/>
              <a:t>Laboratório</a:t>
            </a:r>
          </a:p>
          <a:p>
            <a:pPr lvl="1"/>
            <a:r>
              <a:rPr lang="pt-BR" altLang="pt-BR" dirty="0"/>
              <a:t>Medidas em espécime (material) retirado do paciente</a:t>
            </a:r>
          </a:p>
          <a:p>
            <a:r>
              <a:rPr lang="pt-BR" altLang="pt-BR" dirty="0"/>
              <a:t>Testes/avaliações clínicas</a:t>
            </a:r>
          </a:p>
          <a:p>
            <a:pPr lvl="1"/>
            <a:r>
              <a:rPr lang="pt-BR" altLang="pt-BR" dirty="0"/>
              <a:t>Imagens</a:t>
            </a:r>
          </a:p>
          <a:p>
            <a:pPr lvl="1"/>
            <a:r>
              <a:rPr lang="pt-BR" altLang="pt-BR" dirty="0"/>
              <a:t>Avaliações</a:t>
            </a:r>
          </a:p>
          <a:p>
            <a:pPr lvl="1"/>
            <a:r>
              <a:rPr lang="pt-BR" altLang="pt-BR" dirty="0"/>
              <a:t>Documentos</a:t>
            </a:r>
          </a:p>
          <a:p>
            <a:pPr lvl="1"/>
            <a:r>
              <a:rPr lang="pt-BR" altLang="pt-BR" dirty="0"/>
              <a:t>Sinais biológicos</a:t>
            </a:r>
          </a:p>
          <a:p>
            <a:pPr lvl="1"/>
            <a:r>
              <a:rPr lang="pt-BR" altLang="pt-BR" dirty="0"/>
              <a:t>Etc...</a:t>
            </a:r>
          </a:p>
        </p:txBody>
      </p:sp>
      <p:sp>
        <p:nvSpPr>
          <p:cNvPr id="8196" name="Espaço Reservado para Número de Slide 3"/>
          <p:cNvSpPr>
            <a:spLocks noGrp="1"/>
          </p:cNvSpPr>
          <p:nvPr>
            <p:ph type="sldNum" sz="quarter" idx="12"/>
          </p:nvPr>
        </p:nvSpPr>
        <p:spPr bwMode="auto">
          <a:xfrm>
            <a:off x="6848622" y="6538912"/>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fld id="{382823D0-606F-4ABB-8355-26C165240034}" type="slidenum">
              <a:rPr lang="en-US" altLang="pt-BR" sz="1200" smtClean="0">
                <a:solidFill>
                  <a:srgbClr val="898989"/>
                </a:solidFill>
              </a:rPr>
              <a:pPr>
                <a:spcBef>
                  <a:spcPct val="0"/>
                </a:spcBef>
                <a:buFontTx/>
                <a:buNone/>
              </a:pPr>
              <a:t>9</a:t>
            </a:fld>
            <a:endParaRPr lang="en-US" altLang="pt-BR" sz="1200" dirty="0">
              <a:solidFill>
                <a:srgbClr val="898989"/>
              </a:solidFill>
            </a:endParaRPr>
          </a:p>
        </p:txBody>
      </p:sp>
      <p:sp>
        <p:nvSpPr>
          <p:cNvPr id="5" name="Espaço Reservado para Data 3"/>
          <p:cNvSpPr>
            <a:spLocks noGrp="1"/>
          </p:cNvSpPr>
          <p:nvPr>
            <p:ph type="dt" sz="quarter" idx="10"/>
          </p:nvPr>
        </p:nvSpPr>
        <p:spPr bwMode="auto">
          <a:xfrm>
            <a:off x="45720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a:spcBef>
                <a:spcPct val="0"/>
              </a:spcBef>
              <a:buFontTx/>
              <a:buNone/>
            </a:pPr>
            <a:r>
              <a:rPr lang="pt-BR" altLang="pt-BR" sz="1200" dirty="0">
                <a:solidFill>
                  <a:srgbClr val="898989"/>
                </a:solidFill>
              </a:rPr>
              <a:t>2016</a:t>
            </a:r>
            <a:endParaRPr lang="pt-BR" altLang="en-US" sz="1200" dirty="0">
              <a:solidFill>
                <a:srgbClr val="898989"/>
              </a:solidFill>
            </a:endParaRPr>
          </a:p>
        </p:txBody>
      </p:sp>
      <p:pic>
        <p:nvPicPr>
          <p:cNvPr id="4" name="Imagem 3"/>
          <p:cNvPicPr>
            <a:picLocks noChangeAspect="1"/>
          </p:cNvPicPr>
          <p:nvPr/>
        </p:nvPicPr>
        <p:blipFill>
          <a:blip r:embed="rId2"/>
          <a:stretch>
            <a:fillRect/>
          </a:stretch>
        </p:blipFill>
        <p:spPr>
          <a:xfrm>
            <a:off x="7761707" y="2028824"/>
            <a:ext cx="1082326" cy="1008000"/>
          </a:xfrm>
          <a:prstGeom prst="rect">
            <a:avLst/>
          </a:prstGeom>
        </p:spPr>
      </p:pic>
      <p:pic>
        <p:nvPicPr>
          <p:cNvPr id="7" name="Imagem 6"/>
          <p:cNvPicPr>
            <a:picLocks noChangeAspect="1"/>
          </p:cNvPicPr>
          <p:nvPr/>
        </p:nvPicPr>
        <p:blipFill>
          <a:blip r:embed="rId3"/>
          <a:stretch>
            <a:fillRect/>
          </a:stretch>
        </p:blipFill>
        <p:spPr>
          <a:xfrm>
            <a:off x="4019916" y="4580999"/>
            <a:ext cx="1971675" cy="1476375"/>
          </a:xfrm>
          <a:prstGeom prst="rect">
            <a:avLst/>
          </a:prstGeom>
        </p:spPr>
      </p:pic>
      <p:pic>
        <p:nvPicPr>
          <p:cNvPr id="8" name="Imagem 7"/>
          <p:cNvPicPr>
            <a:picLocks noChangeAspect="1"/>
          </p:cNvPicPr>
          <p:nvPr/>
        </p:nvPicPr>
        <p:blipFill>
          <a:blip r:embed="rId4"/>
          <a:stretch>
            <a:fillRect/>
          </a:stretch>
        </p:blipFill>
        <p:spPr>
          <a:xfrm>
            <a:off x="5778125" y="3006625"/>
            <a:ext cx="1826349" cy="1368000"/>
          </a:xfrm>
          <a:prstGeom prst="rect">
            <a:avLst/>
          </a:prstGeom>
        </p:spPr>
      </p:pic>
    </p:spTree>
    <p:extLst>
      <p:ext uri="{BB962C8B-B14F-4D97-AF65-F5344CB8AC3E}">
        <p14:creationId xmlns:p14="http://schemas.microsoft.com/office/powerpoint/2010/main" val="12282816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1756</TotalTime>
  <Words>2010</Words>
  <Application>Microsoft Macintosh PowerPoint</Application>
  <PresentationFormat>On-screen Show (4:3)</PresentationFormat>
  <Paragraphs>488</Paragraphs>
  <Slides>45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Tahoma</vt:lpstr>
      <vt:lpstr>Times New Roman</vt:lpstr>
      <vt:lpstr>Office Theme</vt:lpstr>
      <vt:lpstr>PowerPoint Presentation</vt:lpstr>
      <vt:lpstr>LOINC®</vt:lpstr>
      <vt:lpstr>Agenda</vt:lpstr>
      <vt:lpstr>loinc.org</vt:lpstr>
      <vt:lpstr>Introdução e visão geral</vt:lpstr>
      <vt:lpstr>História/Contexto</vt:lpstr>
      <vt:lpstr>Sustentabilidade</vt:lpstr>
      <vt:lpstr>Evolução dos códigos LOINC® desde a primeira versão  </vt:lpstr>
      <vt:lpstr>LOINC®</vt:lpstr>
      <vt:lpstr>PowerPoint Presentation</vt:lpstr>
      <vt:lpstr>Algumas Implementações</vt:lpstr>
      <vt:lpstr>Uso nos EUA</vt:lpstr>
      <vt:lpstr>Uma (longa) jornada... </vt:lpstr>
      <vt:lpstr>LOINC®</vt:lpstr>
      <vt:lpstr>LOINC®</vt:lpstr>
      <vt:lpstr>LOINC®</vt:lpstr>
      <vt:lpstr>Anatomia do termo LOINC®</vt:lpstr>
      <vt:lpstr>LOINC x SIGTAP</vt:lpstr>
      <vt:lpstr>Mapeamento</vt:lpstr>
      <vt:lpstr>Algumas lições apontadas...</vt:lpstr>
      <vt:lpstr>https://search.loinc.org</vt:lpstr>
      <vt:lpstr>PowerPoint Presentation</vt:lpstr>
      <vt:lpstr>RELMA®</vt:lpstr>
      <vt:lpstr>RELMA®</vt:lpstr>
      <vt:lpstr>RELMA®</vt:lpstr>
      <vt:lpstr>LOINC® Users’ Guide</vt:lpstr>
      <vt:lpstr>LOINC Table</vt:lpstr>
      <vt:lpstr>LOINC – Laboratório  (total de termos: 45.428=&gt; 46.574)</vt:lpstr>
      <vt:lpstr>PowerPoint Presentation</vt:lpstr>
      <vt:lpstr>Variantes linguísticas disponíveis</vt:lpstr>
      <vt:lpstr>Portuguese (Brazil)</vt:lpstr>
      <vt:lpstr>Relato de caso: SMS/SP</vt:lpstr>
      <vt:lpstr>SADT - SIGA</vt:lpstr>
      <vt:lpstr>SADT - SIGA</vt:lpstr>
      <vt:lpstr>Relato de caso: SMS/SP</vt:lpstr>
      <vt:lpstr>SADT/Mapeamento LOINCxSUS </vt:lpstr>
      <vt:lpstr>SADT/Mapeamento LOINCxSUS </vt:lpstr>
      <vt:lpstr>SADT/Mapeamento LOINCxSUS </vt:lpstr>
      <vt:lpstr>Comentários finais (situação em 2012)</vt:lpstr>
      <vt:lpstr>IHTSDO &amp; LOINC</vt:lpstr>
      <vt:lpstr>IHTSDO &amp; LOINC</vt:lpstr>
      <vt:lpstr>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Magor Design</dc:creator>
  <cp:lastModifiedBy>Beatriz de Faria Leao</cp:lastModifiedBy>
  <cp:revision>214</cp:revision>
  <dcterms:created xsi:type="dcterms:W3CDTF">2015-11-16T16:56:58Z</dcterms:created>
  <dcterms:modified xsi:type="dcterms:W3CDTF">2023-06-01T16:53:11Z</dcterms:modified>
</cp:coreProperties>
</file>